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86" r:id="rId2"/>
    <p:sldId id="1081" r:id="rId3"/>
    <p:sldId id="1096" r:id="rId4"/>
    <p:sldId id="1097" r:id="rId5"/>
    <p:sldId id="1072" r:id="rId6"/>
    <p:sldId id="1073" r:id="rId7"/>
    <p:sldId id="1077" r:id="rId8"/>
    <p:sldId id="1085" r:id="rId9"/>
    <p:sldId id="1090" r:id="rId10"/>
    <p:sldId id="1092" r:id="rId11"/>
    <p:sldId id="1091" r:id="rId12"/>
    <p:sldId id="1088" r:id="rId13"/>
    <p:sldId id="1089" r:id="rId14"/>
    <p:sldId id="1086" r:id="rId15"/>
    <p:sldId id="1095" r:id="rId16"/>
    <p:sldId id="1093" r:id="rId17"/>
    <p:sldId id="1094" r:id="rId18"/>
    <p:sldId id="1333" r:id="rId19"/>
    <p:sldId id="1098" r:id="rId20"/>
  </p:sldIdLst>
  <p:sldSz cx="9144000" cy="5143500" type="screen16x9"/>
  <p:notesSz cx="6858000" cy="9144000"/>
  <p:defaultText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4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18" autoAdjust="0"/>
    <p:restoredTop sz="95440"/>
  </p:normalViewPr>
  <p:slideViewPr>
    <p:cSldViewPr snapToGrid="0" snapToObjects="1">
      <p:cViewPr varScale="1">
        <p:scale>
          <a:sx n="139" d="100"/>
          <a:sy n="139" d="100"/>
        </p:scale>
        <p:origin x="168" y="21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6CBBB-ECE7-1846-B9BA-C83F512CB9BC}" type="datetimeFigureOut">
              <a:rPr lang="es-ES" smtClean="0"/>
              <a:t>21/4/21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40A3DF-539D-0C40-A042-DF79BEEE172A}" type="slidenum">
              <a:rPr lang="es-ES" smtClean="0"/>
              <a:t>‹Nº›</a:t>
            </a:fld>
            <a:endParaRPr lang="es-ES"/>
          </a:p>
        </p:txBody>
      </p:sp>
    </p:spTree>
    <p:extLst>
      <p:ext uri="{BB962C8B-B14F-4D97-AF65-F5344CB8AC3E}">
        <p14:creationId xmlns:p14="http://schemas.microsoft.com/office/powerpoint/2010/main" val="112763057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93E74BF-3867-4A4B-A878-ECF67D896CBA}" type="slidenum">
              <a:rPr lang="es-ES" smtClean="0"/>
              <a:t>1</a:t>
            </a:fld>
            <a:endParaRPr lang="es-ES"/>
          </a:p>
        </p:txBody>
      </p:sp>
    </p:spTree>
    <p:extLst>
      <p:ext uri="{BB962C8B-B14F-4D97-AF65-F5344CB8AC3E}">
        <p14:creationId xmlns:p14="http://schemas.microsoft.com/office/powerpoint/2010/main" val="1241580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10</a:t>
            </a:fld>
            <a:endParaRPr lang="es-ES"/>
          </a:p>
        </p:txBody>
      </p:sp>
    </p:spTree>
    <p:extLst>
      <p:ext uri="{BB962C8B-B14F-4D97-AF65-F5344CB8AC3E}">
        <p14:creationId xmlns:p14="http://schemas.microsoft.com/office/powerpoint/2010/main" val="849507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11</a:t>
            </a:fld>
            <a:endParaRPr lang="es-ES"/>
          </a:p>
        </p:txBody>
      </p:sp>
    </p:spTree>
    <p:extLst>
      <p:ext uri="{BB962C8B-B14F-4D97-AF65-F5344CB8AC3E}">
        <p14:creationId xmlns:p14="http://schemas.microsoft.com/office/powerpoint/2010/main" val="3239814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12</a:t>
            </a:fld>
            <a:endParaRPr lang="es-ES"/>
          </a:p>
        </p:txBody>
      </p:sp>
    </p:spTree>
    <p:extLst>
      <p:ext uri="{BB962C8B-B14F-4D97-AF65-F5344CB8AC3E}">
        <p14:creationId xmlns:p14="http://schemas.microsoft.com/office/powerpoint/2010/main" val="3991202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13</a:t>
            </a:fld>
            <a:endParaRPr lang="es-ES"/>
          </a:p>
        </p:txBody>
      </p:sp>
    </p:spTree>
    <p:extLst>
      <p:ext uri="{BB962C8B-B14F-4D97-AF65-F5344CB8AC3E}">
        <p14:creationId xmlns:p14="http://schemas.microsoft.com/office/powerpoint/2010/main" val="747186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14</a:t>
            </a:fld>
            <a:endParaRPr lang="es-ES"/>
          </a:p>
        </p:txBody>
      </p:sp>
    </p:spTree>
    <p:extLst>
      <p:ext uri="{BB962C8B-B14F-4D97-AF65-F5344CB8AC3E}">
        <p14:creationId xmlns:p14="http://schemas.microsoft.com/office/powerpoint/2010/main" val="742500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15</a:t>
            </a:fld>
            <a:endParaRPr lang="es-ES"/>
          </a:p>
        </p:txBody>
      </p:sp>
    </p:spTree>
    <p:extLst>
      <p:ext uri="{BB962C8B-B14F-4D97-AF65-F5344CB8AC3E}">
        <p14:creationId xmlns:p14="http://schemas.microsoft.com/office/powerpoint/2010/main" val="201884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16</a:t>
            </a:fld>
            <a:endParaRPr lang="es-ES"/>
          </a:p>
        </p:txBody>
      </p:sp>
    </p:spTree>
    <p:extLst>
      <p:ext uri="{BB962C8B-B14F-4D97-AF65-F5344CB8AC3E}">
        <p14:creationId xmlns:p14="http://schemas.microsoft.com/office/powerpoint/2010/main" val="1475240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17</a:t>
            </a:fld>
            <a:endParaRPr lang="es-ES"/>
          </a:p>
        </p:txBody>
      </p:sp>
    </p:spTree>
    <p:extLst>
      <p:ext uri="{BB962C8B-B14F-4D97-AF65-F5344CB8AC3E}">
        <p14:creationId xmlns:p14="http://schemas.microsoft.com/office/powerpoint/2010/main" val="2376151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18</a:t>
            </a:fld>
            <a:endParaRPr lang="es-ES"/>
          </a:p>
        </p:txBody>
      </p:sp>
    </p:spTree>
    <p:extLst>
      <p:ext uri="{BB962C8B-B14F-4D97-AF65-F5344CB8AC3E}">
        <p14:creationId xmlns:p14="http://schemas.microsoft.com/office/powerpoint/2010/main" val="2165408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19</a:t>
            </a:fld>
            <a:endParaRPr lang="es-ES"/>
          </a:p>
        </p:txBody>
      </p:sp>
    </p:spTree>
    <p:extLst>
      <p:ext uri="{BB962C8B-B14F-4D97-AF65-F5344CB8AC3E}">
        <p14:creationId xmlns:p14="http://schemas.microsoft.com/office/powerpoint/2010/main" val="3249384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2</a:t>
            </a:fld>
            <a:endParaRPr lang="es-ES"/>
          </a:p>
        </p:txBody>
      </p:sp>
    </p:spTree>
    <p:extLst>
      <p:ext uri="{BB962C8B-B14F-4D97-AF65-F5344CB8AC3E}">
        <p14:creationId xmlns:p14="http://schemas.microsoft.com/office/powerpoint/2010/main" val="1190814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3</a:t>
            </a:fld>
            <a:endParaRPr lang="es-ES"/>
          </a:p>
        </p:txBody>
      </p:sp>
    </p:spTree>
    <p:extLst>
      <p:ext uri="{BB962C8B-B14F-4D97-AF65-F5344CB8AC3E}">
        <p14:creationId xmlns:p14="http://schemas.microsoft.com/office/powerpoint/2010/main" val="2260452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4</a:t>
            </a:fld>
            <a:endParaRPr lang="es-ES"/>
          </a:p>
        </p:txBody>
      </p:sp>
    </p:spTree>
    <p:extLst>
      <p:ext uri="{BB962C8B-B14F-4D97-AF65-F5344CB8AC3E}">
        <p14:creationId xmlns:p14="http://schemas.microsoft.com/office/powerpoint/2010/main" val="1110504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5</a:t>
            </a:fld>
            <a:endParaRPr lang="es-ES"/>
          </a:p>
        </p:txBody>
      </p:sp>
    </p:spTree>
    <p:extLst>
      <p:ext uri="{BB962C8B-B14F-4D97-AF65-F5344CB8AC3E}">
        <p14:creationId xmlns:p14="http://schemas.microsoft.com/office/powerpoint/2010/main" val="173225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6</a:t>
            </a:fld>
            <a:endParaRPr lang="es-ES"/>
          </a:p>
        </p:txBody>
      </p:sp>
    </p:spTree>
    <p:extLst>
      <p:ext uri="{BB962C8B-B14F-4D97-AF65-F5344CB8AC3E}">
        <p14:creationId xmlns:p14="http://schemas.microsoft.com/office/powerpoint/2010/main" val="29071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900" b="0" i="0" u="none" strike="noStrike"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7</a:t>
            </a:fld>
            <a:endParaRPr lang="es-ES"/>
          </a:p>
        </p:txBody>
      </p:sp>
    </p:spTree>
    <p:extLst>
      <p:ext uri="{BB962C8B-B14F-4D97-AF65-F5344CB8AC3E}">
        <p14:creationId xmlns:p14="http://schemas.microsoft.com/office/powerpoint/2010/main" val="506246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8</a:t>
            </a:fld>
            <a:endParaRPr lang="es-ES"/>
          </a:p>
        </p:txBody>
      </p:sp>
    </p:spTree>
    <p:extLst>
      <p:ext uri="{BB962C8B-B14F-4D97-AF65-F5344CB8AC3E}">
        <p14:creationId xmlns:p14="http://schemas.microsoft.com/office/powerpoint/2010/main" val="1214482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086A61-F66D-495E-9C84-F9465D495420}" type="slidenum">
              <a:rPr lang="es-ES" smtClean="0"/>
              <a:t>9</a:t>
            </a:fld>
            <a:endParaRPr lang="es-ES"/>
          </a:p>
        </p:txBody>
      </p:sp>
    </p:spTree>
    <p:extLst>
      <p:ext uri="{BB962C8B-B14F-4D97-AF65-F5344CB8AC3E}">
        <p14:creationId xmlns:p14="http://schemas.microsoft.com/office/powerpoint/2010/main" val="3507102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33E60C7-550D-854B-B4E8-0F44A33B0595}" type="datetimeFigureOut">
              <a:rPr lang="es-ES" smtClean="0"/>
              <a:t>21/4/21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2120267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B33E60C7-550D-854B-B4E8-0F44A33B0595}" type="datetimeFigureOut">
              <a:rPr lang="es-ES" smtClean="0"/>
              <a:t>21/4/21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15487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B33E60C7-550D-854B-B4E8-0F44A33B0595}" type="datetimeFigureOut">
              <a:rPr lang="es-ES" smtClean="0"/>
              <a:t>21/4/21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244059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B33E60C7-550D-854B-B4E8-0F44A33B0595}" type="datetimeFigureOut">
              <a:rPr lang="es-ES" smtClean="0"/>
              <a:t>21/4/21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268609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B33E60C7-550D-854B-B4E8-0F44A33B0595}" type="datetimeFigureOut">
              <a:rPr lang="es-ES" smtClean="0"/>
              <a:t>21/4/21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3790237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B33E60C7-550D-854B-B4E8-0F44A33B0595}" type="datetimeFigureOut">
              <a:rPr lang="es-ES" smtClean="0"/>
              <a:t>21/4/21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3337021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629842" y="1878806"/>
            <a:ext cx="3868340" cy="2763441"/>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4629150" y="1878806"/>
            <a:ext cx="3887391" cy="2763441"/>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B33E60C7-550D-854B-B4E8-0F44A33B0595}" type="datetimeFigureOut">
              <a:rPr lang="es-ES" smtClean="0"/>
              <a:t>21/4/21</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2185226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33E60C7-550D-854B-B4E8-0F44A33B0595}" type="datetimeFigureOut">
              <a:rPr lang="es-ES" smtClean="0"/>
              <a:t>21/4/21</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168763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E60C7-550D-854B-B4E8-0F44A33B0595}" type="datetimeFigureOut">
              <a:rPr lang="es-ES" smtClean="0"/>
              <a:t>21/4/21</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183870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B33E60C7-550D-854B-B4E8-0F44A33B0595}" type="datetimeFigureOut">
              <a:rPr lang="es-ES" smtClean="0"/>
              <a:t>21/4/21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3869770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B33E60C7-550D-854B-B4E8-0F44A33B0595}" type="datetimeFigureOut">
              <a:rPr lang="es-ES" smtClean="0"/>
              <a:t>21/4/21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D54A5C6-E3AB-D14B-A746-4F73C96B50E9}" type="slidenum">
              <a:rPr lang="es-ES" smtClean="0"/>
              <a:t>‹Nº›</a:t>
            </a:fld>
            <a:endParaRPr lang="es-ES"/>
          </a:p>
        </p:txBody>
      </p:sp>
    </p:spTree>
    <p:extLst>
      <p:ext uri="{BB962C8B-B14F-4D97-AF65-F5344CB8AC3E}">
        <p14:creationId xmlns:p14="http://schemas.microsoft.com/office/powerpoint/2010/main" val="1415432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33E60C7-550D-854B-B4E8-0F44A33B0595}" type="datetimeFigureOut">
              <a:rPr lang="es-ES" smtClean="0"/>
              <a:t>21/4/21</a:t>
            </a:fld>
            <a:endParaRPr lang="es-E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D54A5C6-E3AB-D14B-A746-4F73C96B50E9}" type="slidenum">
              <a:rPr lang="es-ES" smtClean="0"/>
              <a:t>‹Nº›</a:t>
            </a:fld>
            <a:endParaRPr lang="es-ES"/>
          </a:p>
        </p:txBody>
      </p:sp>
    </p:spTree>
    <p:extLst>
      <p:ext uri="{BB962C8B-B14F-4D97-AF65-F5344CB8AC3E}">
        <p14:creationId xmlns:p14="http://schemas.microsoft.com/office/powerpoint/2010/main" val="2818873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LMGzw1WrDZc" TargetMode="External"/><Relationship Id="rId5" Type="http://schemas.openxmlformats.org/officeDocument/2006/relationships/image" Target="../media/image3.png"/><Relationship Id="rId10" Type="http://schemas.openxmlformats.org/officeDocument/2006/relationships/image" Target="../media/image22.png"/><Relationship Id="rId4" Type="http://schemas.openxmlformats.org/officeDocument/2006/relationships/notesSlide" Target="../notesSlides/notesSlide11.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9.gif"/></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headliner.app/"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az de esta tu banda sonora de 2020: - YouVersion">
            <a:extLst>
              <a:ext uri="{FF2B5EF4-FFF2-40B4-BE49-F238E27FC236}">
                <a16:creationId xmlns:a16="http://schemas.microsoft.com/office/drawing/2014/main" id="{80446D29-2870-481C-9280-CD88807FA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3737" y="0"/>
            <a:ext cx="4640263" cy="51435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3">
            <a:extLst>
              <a:ext uri="{FF2B5EF4-FFF2-40B4-BE49-F238E27FC236}">
                <a16:creationId xmlns:a16="http://schemas.microsoft.com/office/drawing/2014/main" id="{7483F1BD-A511-4EA1-A200-B74E4F8DCDA0}"/>
              </a:ext>
            </a:extLst>
          </p:cNvPr>
          <p:cNvSpPr/>
          <p:nvPr/>
        </p:nvSpPr>
        <p:spPr>
          <a:xfrm>
            <a:off x="-1" y="0"/>
            <a:ext cx="4438185" cy="5143500"/>
          </a:xfrm>
          <a:prstGeom prst="rect">
            <a:avLst/>
          </a:prstGeom>
          <a:solidFill>
            <a:srgbClr val="004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CuadroTexto 8">
            <a:extLst>
              <a:ext uri="{FF2B5EF4-FFF2-40B4-BE49-F238E27FC236}">
                <a16:creationId xmlns:a16="http://schemas.microsoft.com/office/drawing/2014/main" id="{CC5EF3DC-2246-E84F-BA80-C445DAB9298B}"/>
              </a:ext>
            </a:extLst>
          </p:cNvPr>
          <p:cNvSpPr txBox="1"/>
          <p:nvPr/>
        </p:nvSpPr>
        <p:spPr>
          <a:xfrm>
            <a:off x="468793" y="2892122"/>
            <a:ext cx="3672468" cy="1569660"/>
          </a:xfrm>
          <a:prstGeom prst="rect">
            <a:avLst/>
          </a:prstGeom>
          <a:noFill/>
        </p:spPr>
        <p:txBody>
          <a:bodyPr wrap="square" rtlCol="0">
            <a:spAutoFit/>
          </a:bodyPr>
          <a:lstStyle>
            <a:defPPr>
              <a:defRPr lang="es-ES"/>
            </a:defPPr>
            <a:lvl1pPr algn="ctr">
              <a:defRPr sz="8000">
                <a:solidFill>
                  <a:schemeClr val="bg1"/>
                </a:solidFill>
                <a:latin typeface="Avenir Light" panose="020B0402020203020204" pitchFamily="34" charset="77"/>
                <a:ea typeface="Baskerville" panose="02020502070401020303" pitchFamily="18" charset="0"/>
              </a:defRPr>
            </a:lvl1pPr>
          </a:lstStyle>
          <a:p>
            <a:pPr algn="r"/>
            <a:r>
              <a:rPr lang="es-ES" sz="2400" b="1" spc="225" dirty="0">
                <a:latin typeface="Helvetica" panose="020B0604020202020204" pitchFamily="34" charset="0"/>
                <a:cs typeface="Helvetica" panose="020B0604020202020204" pitchFamily="34" charset="0"/>
              </a:rPr>
              <a:t>¿Cómo integrar con éxito los podcasts en la estrategia de marketing?</a:t>
            </a:r>
          </a:p>
        </p:txBody>
      </p:sp>
      <p:pic>
        <p:nvPicPr>
          <p:cNvPr id="10" name="Imagen 9">
            <a:extLst>
              <a:ext uri="{FF2B5EF4-FFF2-40B4-BE49-F238E27FC236}">
                <a16:creationId xmlns:a16="http://schemas.microsoft.com/office/drawing/2014/main" id="{DF265CF6-1741-3A4B-B188-D1B01A53BE9F}"/>
              </a:ext>
            </a:extLst>
          </p:cNvPr>
          <p:cNvPicPr>
            <a:picLocks noChangeAspect="1"/>
          </p:cNvPicPr>
          <p:nvPr/>
        </p:nvPicPr>
        <p:blipFill>
          <a:blip r:embed="rId4">
            <a:duotone>
              <a:prstClr val="black"/>
              <a:schemeClr val="tx2">
                <a:tint val="45000"/>
                <a:satMod val="400000"/>
              </a:schemeClr>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100000"/>
                    </a14:imgEffect>
                  </a14:imgLayer>
                </a14:imgProps>
              </a:ext>
            </a:extLst>
          </a:blip>
          <a:stretch>
            <a:fillRect/>
          </a:stretch>
        </p:blipFill>
        <p:spPr>
          <a:xfrm>
            <a:off x="8477265" y="4792057"/>
            <a:ext cx="514898" cy="217279"/>
          </a:xfrm>
          <a:prstGeom prst="rect">
            <a:avLst/>
          </a:prstGeom>
        </p:spPr>
      </p:pic>
      <p:sp>
        <p:nvSpPr>
          <p:cNvPr id="6" name="Rectángulo 5">
            <a:extLst>
              <a:ext uri="{FF2B5EF4-FFF2-40B4-BE49-F238E27FC236}">
                <a16:creationId xmlns:a16="http://schemas.microsoft.com/office/drawing/2014/main" id="{3AC36C0F-841D-4AF7-AB0E-C7A73FC7410D}"/>
              </a:ext>
            </a:extLst>
          </p:cNvPr>
          <p:cNvSpPr/>
          <p:nvPr/>
        </p:nvSpPr>
        <p:spPr>
          <a:xfrm>
            <a:off x="1609080" y="4501908"/>
            <a:ext cx="282910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C5303394-D338-4361-B3F0-30BA56D014A5}"/>
              </a:ext>
            </a:extLst>
          </p:cNvPr>
          <p:cNvSpPr/>
          <p:nvPr/>
        </p:nvSpPr>
        <p:spPr>
          <a:xfrm>
            <a:off x="-1" y="2834864"/>
            <a:ext cx="399213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50009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554692"/>
            <a:ext cx="3469662" cy="3770263"/>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GENERAR COMUNIDAD.</a:t>
            </a:r>
          </a:p>
          <a:p>
            <a:endParaRPr lang="es-ES" sz="800" b="1"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Los usuarios demandan una comunicación bidireccional, dejando a un lado titulares e informes </a:t>
            </a:r>
            <a:r>
              <a:rPr lang="es-ES" sz="800" b="1" dirty="0">
                <a:latin typeface="Helvetica Light" panose="020B0403020202020204" pitchFamily="34" charset="0"/>
                <a:cs typeface="Courier New" panose="02070309020205020404" pitchFamily="49" charset="0"/>
              </a:rPr>
              <a:t>para pasar a formar parte de un diálogo con la marca y su comunidad.</a:t>
            </a:r>
            <a:r>
              <a:rPr lang="es-ES" sz="800" dirty="0">
                <a:latin typeface="Helvetica Light" panose="020B0403020202020204" pitchFamily="34" charset="0"/>
                <a:cs typeface="Courier New" panose="02070309020205020404" pitchFamily="49" charset="0"/>
              </a:rPr>
              <a:t> Para ello debemos antes: conocerlos, escucharlos y saber lo que opinan. </a:t>
            </a:r>
            <a:r>
              <a:rPr lang="es-ES" sz="800" b="1" dirty="0">
                <a:latin typeface="Helvetica Light" panose="020B0403020202020204" pitchFamily="34" charset="0"/>
                <a:cs typeface="Courier New" panose="02070309020205020404" pitchFamily="49" charset="0"/>
              </a:rPr>
              <a:t>Nuestro mensaje será más eficaz cuanto mejor conozcamos al destinatario.</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En este sentido es importante crear espacios de diálogo e interacción como pueden ser los ‘</a:t>
            </a:r>
            <a:r>
              <a:rPr lang="es-ES" sz="800" dirty="0" err="1">
                <a:latin typeface="Helvetica Light" panose="020B0403020202020204" pitchFamily="34" charset="0"/>
                <a:cs typeface="Courier New" panose="02070309020205020404" pitchFamily="49" charset="0"/>
              </a:rPr>
              <a:t>lives</a:t>
            </a:r>
            <a:r>
              <a:rPr lang="es-ES" sz="800" dirty="0">
                <a:latin typeface="Helvetica Light" panose="020B0403020202020204" pitchFamily="34" charset="0"/>
                <a:cs typeface="Courier New" panose="02070309020205020404" pitchFamily="49" charset="0"/>
              </a:rPr>
              <a:t>’ de </a:t>
            </a:r>
            <a:r>
              <a:rPr lang="es-ES" sz="800" dirty="0" err="1">
                <a:latin typeface="Helvetica Light" panose="020B0403020202020204" pitchFamily="34" charset="0"/>
                <a:cs typeface="Courier New" panose="02070309020205020404" pitchFamily="49" charset="0"/>
              </a:rPr>
              <a:t>Youtube</a:t>
            </a:r>
            <a:r>
              <a:rPr lang="es-ES" sz="800" dirty="0">
                <a:latin typeface="Helvetica Light" panose="020B0403020202020204" pitchFamily="34" charset="0"/>
                <a:cs typeface="Courier New" panose="02070309020205020404" pitchFamily="49" charset="0"/>
              </a:rPr>
              <a:t>, FBK, IG o </a:t>
            </a:r>
            <a:r>
              <a:rPr lang="es-ES" sz="800" dirty="0" err="1">
                <a:latin typeface="Helvetica Light" panose="020B0403020202020204" pitchFamily="34" charset="0"/>
                <a:cs typeface="Courier New" panose="02070309020205020404" pitchFamily="49" charset="0"/>
              </a:rPr>
              <a:t>Linkedin</a:t>
            </a:r>
            <a:r>
              <a:rPr lang="es-ES" sz="800" dirty="0">
                <a:latin typeface="Helvetica Light" panose="020B0403020202020204" pitchFamily="34" charset="0"/>
                <a:cs typeface="Courier New" panose="02070309020205020404" pitchFamily="49" charset="0"/>
              </a:rPr>
              <a:t> (donde la gente puede ir haciendo preguntas o mandando emojis y valorando así la intervención) y las encuestas, que también son una herramienta útil para ayudarnos a conocer opiniones e ir testeando nuestros pasos.</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¿Cómo podemos integrar al oyente como usuario activo de nuestras comunicaciones?</a:t>
            </a:r>
          </a:p>
          <a:p>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Temáticas a demanda. </a:t>
            </a:r>
            <a:r>
              <a:rPr lang="es-ES" sz="700" dirty="0">
                <a:latin typeface="Helvetica Light" panose="020B0403020202020204" pitchFamily="34" charset="0"/>
                <a:cs typeface="Courier New" panose="02070309020205020404" pitchFamily="49" charset="0"/>
              </a:rPr>
              <a:t>A través de preguntas lanzadas en </a:t>
            </a:r>
            <a:r>
              <a:rPr lang="es-ES" sz="700" dirty="0" err="1">
                <a:latin typeface="Helvetica Light" panose="020B0403020202020204" pitchFamily="34" charset="0"/>
                <a:cs typeface="Courier New" panose="02070309020205020404" pitchFamily="49" charset="0"/>
              </a:rPr>
              <a:t>newsletter</a:t>
            </a:r>
            <a:r>
              <a:rPr lang="es-ES" sz="700" dirty="0">
                <a:latin typeface="Helvetica Light" panose="020B0403020202020204" pitchFamily="34" charset="0"/>
                <a:cs typeface="Courier New" panose="02070309020205020404" pitchFamily="49" charset="0"/>
              </a:rPr>
              <a:t> y RRSS, testeas con tu audiencia qué temáticas son de su interés y lanzas contenido a la carta.</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Resolución de dudas. </a:t>
            </a:r>
            <a:r>
              <a:rPr lang="es-ES" sz="700" dirty="0">
                <a:latin typeface="Helvetica Light" panose="020B0403020202020204" pitchFamily="34" charset="0"/>
                <a:cs typeface="Courier New" panose="02070309020205020404" pitchFamily="49" charset="0"/>
              </a:rPr>
              <a:t>Un formato muy apreciado por el público es la respuesta a través de un podcast a preguntas, sugerencias o quejas de seguidores o clientes. Dedicar unos minutos para responder dudas frecuentes de los usuarios hará que se sientan parte de nuestra marca.</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Podcast en vivo. </a:t>
            </a:r>
            <a:r>
              <a:rPr lang="es-ES" sz="700" dirty="0">
                <a:latin typeface="Helvetica Light" panose="020B0403020202020204" pitchFamily="34" charset="0"/>
                <a:cs typeface="Courier New" panose="02070309020205020404" pitchFamily="49" charset="0"/>
              </a:rPr>
              <a:t>Esto se corresponde con modelos in </a:t>
            </a:r>
            <a:r>
              <a:rPr lang="es-ES" sz="700" dirty="0" err="1">
                <a:latin typeface="Helvetica Light" panose="020B0403020202020204" pitchFamily="34" charset="0"/>
                <a:cs typeface="Courier New" panose="02070309020205020404" pitchFamily="49" charset="0"/>
              </a:rPr>
              <a:t>streaming</a:t>
            </a:r>
            <a:r>
              <a:rPr lang="es-ES" sz="700" dirty="0">
                <a:latin typeface="Helvetica Light" panose="020B0403020202020204" pitchFamily="34" charset="0"/>
                <a:cs typeface="Courier New" panose="02070309020205020404" pitchFamily="49" charset="0"/>
              </a:rPr>
              <a:t> como </a:t>
            </a:r>
            <a:r>
              <a:rPr lang="es-ES" sz="700" dirty="0" err="1">
                <a:latin typeface="Helvetica Light" panose="020B0403020202020204" pitchFamily="34" charset="0"/>
                <a:cs typeface="Courier New" panose="02070309020205020404" pitchFamily="49" charset="0"/>
              </a:rPr>
              <a:t>Clubhouse</a:t>
            </a:r>
            <a:r>
              <a:rPr lang="es-ES" sz="700" dirty="0">
                <a:latin typeface="Helvetica Light" panose="020B0403020202020204" pitchFamily="34" charset="0"/>
                <a:cs typeface="Courier New" panose="02070309020205020404" pitchFamily="49" charset="0"/>
              </a:rPr>
              <a:t> y </a:t>
            </a:r>
            <a:r>
              <a:rPr lang="es-ES" sz="700" dirty="0" err="1">
                <a:latin typeface="Helvetica Light" panose="020B0403020202020204" pitchFamily="34" charset="0"/>
                <a:cs typeface="Courier New" panose="02070309020205020404" pitchFamily="49" charset="0"/>
              </a:rPr>
              <a:t>Stereo</a:t>
            </a:r>
            <a:r>
              <a:rPr lang="es-ES" sz="700" dirty="0">
                <a:latin typeface="Helvetica Light" panose="020B0403020202020204" pitchFamily="34" charset="0"/>
                <a:cs typeface="Courier New" panose="02070309020205020404" pitchFamily="49" charset="0"/>
              </a:rPr>
              <a:t> donde puedes crear una sala con otro usuario para ponerte a hablar de algún tema concreto, y el resto de usuarios pueden unirse a tu sala para escucharos hablar e incluso pedir la palabra.</a:t>
            </a:r>
          </a:p>
          <a:p>
            <a:endParaRPr lang="es-ES" sz="800" dirty="0">
              <a:latin typeface="Helvetica Light" panose="020B0403020202020204" pitchFamily="34" charset="0"/>
              <a:cs typeface="Courier New" panose="02070309020205020404" pitchFamily="49" charset="0"/>
            </a:endParaRP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416432"/>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4</a:t>
            </a:r>
            <a:r>
              <a:rPr lang="es-ES" sz="4800" b="1" dirty="0">
                <a:latin typeface="Helvetica" panose="020B0604020202020204" pitchFamily="34" charset="0"/>
                <a:cs typeface="Helvetica" panose="020B0604020202020204" pitchFamily="34" charset="0"/>
              </a:rPr>
              <a:t>I</a:t>
            </a:r>
          </a:p>
        </p:txBody>
      </p:sp>
      <p:pic>
        <p:nvPicPr>
          <p:cNvPr id="4" name="Imagen 3">
            <a:extLst>
              <a:ext uri="{FF2B5EF4-FFF2-40B4-BE49-F238E27FC236}">
                <a16:creationId xmlns:a16="http://schemas.microsoft.com/office/drawing/2014/main" id="{FF89BEDF-F6C2-4C84-A03A-21B484476AA7}"/>
              </a:ext>
            </a:extLst>
          </p:cNvPr>
          <p:cNvPicPr>
            <a:picLocks noChangeAspect="1"/>
          </p:cNvPicPr>
          <p:nvPr/>
        </p:nvPicPr>
        <p:blipFill rotWithShape="1">
          <a:blip r:embed="rId4"/>
          <a:srcRect l="23258" t="14680" r="22197" b="5867"/>
          <a:stretch/>
        </p:blipFill>
        <p:spPr>
          <a:xfrm>
            <a:off x="4883728" y="776512"/>
            <a:ext cx="4260272" cy="3490688"/>
          </a:xfrm>
          <a:prstGeom prst="rect">
            <a:avLst/>
          </a:prstGeom>
        </p:spPr>
      </p:pic>
      <p:pic>
        <p:nvPicPr>
          <p:cNvPr id="15" name="Imagen 14">
            <a:extLst>
              <a:ext uri="{FF2B5EF4-FFF2-40B4-BE49-F238E27FC236}">
                <a16:creationId xmlns:a16="http://schemas.microsoft.com/office/drawing/2014/main" id="{E6C99DBA-8FC1-4173-A7CF-E85BB8B2A586}"/>
              </a:ext>
            </a:extLst>
          </p:cNvPr>
          <p:cNvPicPr>
            <a:picLocks noChangeAspect="1"/>
          </p:cNvPicPr>
          <p:nvPr/>
        </p:nvPicPr>
        <p:blipFill rotWithShape="1">
          <a:blip r:embed="rId5"/>
          <a:srcRect l="20324" t="18908" r="19232" b="16058"/>
          <a:stretch/>
        </p:blipFill>
        <p:spPr>
          <a:xfrm>
            <a:off x="5652088" y="3034146"/>
            <a:ext cx="3235036" cy="381000"/>
          </a:xfrm>
          <a:prstGeom prst="rect">
            <a:avLst/>
          </a:prstGeom>
        </p:spPr>
      </p:pic>
    </p:spTree>
    <p:extLst>
      <p:ext uri="{BB962C8B-B14F-4D97-AF65-F5344CB8AC3E}">
        <p14:creationId xmlns:p14="http://schemas.microsoft.com/office/powerpoint/2010/main" val="593891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5560334" y="2695367"/>
            <a:ext cx="3107474" cy="2062103"/>
          </a:xfrm>
          <a:prstGeom prst="rect">
            <a:avLst/>
          </a:prstGeom>
          <a:noFill/>
        </p:spPr>
        <p:txBody>
          <a:bodyPr wrap="square" rtlCol="0">
            <a:spAutoFit/>
          </a:bodyPr>
          <a:lstStyle/>
          <a:p>
            <a:r>
              <a:rPr lang="es-ES" sz="800" b="1" dirty="0">
                <a:latin typeface="Helvetica Light" panose="020B0403020202020204" pitchFamily="34" charset="0"/>
                <a:cs typeface="Courier New" panose="02070309020205020404" pitchFamily="49" charset="0"/>
              </a:rPr>
              <a:t>Utilizar herramientas de escucha activa nos ayudará a crear un vínculo a largo plazo con la audiencia. </a:t>
            </a:r>
            <a:r>
              <a:rPr lang="es-ES" sz="800" dirty="0">
                <a:latin typeface="Helvetica Light" panose="020B0403020202020204" pitchFamily="34" charset="0"/>
                <a:cs typeface="Courier New" panose="02070309020205020404" pitchFamily="49" charset="0"/>
              </a:rPr>
              <a:t>Muchos formatos de publicidad online se basan en crear un impacto rápido, como un Vídeo ad o una </a:t>
            </a:r>
            <a:r>
              <a:rPr lang="es-ES" sz="800" dirty="0" err="1">
                <a:latin typeface="Helvetica Light" panose="020B0403020202020204" pitchFamily="34" charset="0"/>
                <a:cs typeface="Courier New" panose="02070309020205020404" pitchFamily="49" charset="0"/>
              </a:rPr>
              <a:t>Story</a:t>
            </a:r>
            <a:r>
              <a:rPr lang="es-ES" sz="800" dirty="0">
                <a:latin typeface="Helvetica Light" panose="020B0403020202020204" pitchFamily="34" charset="0"/>
                <a:cs typeface="Courier New" panose="02070309020205020404" pitchFamily="49" charset="0"/>
              </a:rPr>
              <a:t> en Instagram. En cambio, </a:t>
            </a:r>
            <a:r>
              <a:rPr lang="es-ES" sz="800" b="1" dirty="0">
                <a:latin typeface="Helvetica Light" panose="020B0403020202020204" pitchFamily="34" charset="0"/>
                <a:cs typeface="Courier New" panose="02070309020205020404" pitchFamily="49" charset="0"/>
              </a:rPr>
              <a:t>un podcast busca fidelizar a la audiencia, que escucha episodios de larga duración de manera regular.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Pedir opiniones y valoraciones de los oyentes cumple una doble función</a:t>
            </a:r>
            <a:r>
              <a:rPr lang="es-ES" sz="800" dirty="0">
                <a:latin typeface="Helvetica Light" panose="020B0403020202020204" pitchFamily="34" charset="0"/>
                <a:cs typeface="Courier New" panose="02070309020205020404" pitchFamily="49" charset="0"/>
              </a:rPr>
              <a:t>: por un lado, </a:t>
            </a:r>
            <a:r>
              <a:rPr lang="es-ES" sz="800" b="1" dirty="0">
                <a:latin typeface="Helvetica Light" panose="020B0403020202020204" pitchFamily="34" charset="0"/>
                <a:cs typeface="Courier New" panose="02070309020205020404" pitchFamily="49" charset="0"/>
              </a:rPr>
              <a:t>nos permitirá saber lo que funciona y hacer los ajustes necesarios</a:t>
            </a:r>
            <a:r>
              <a:rPr lang="es-ES" sz="800" dirty="0">
                <a:latin typeface="Helvetica Light" panose="020B0403020202020204" pitchFamily="34" charset="0"/>
                <a:cs typeface="Courier New" panose="02070309020205020404" pitchFamily="49" charset="0"/>
              </a:rPr>
              <a:t>, y por otro, </a:t>
            </a:r>
            <a:r>
              <a:rPr lang="es-ES" sz="800" b="1" dirty="0">
                <a:latin typeface="Helvetica Light" panose="020B0403020202020204" pitchFamily="34" charset="0"/>
                <a:cs typeface="Courier New" panose="02070309020205020404" pitchFamily="49" charset="0"/>
              </a:rPr>
              <a:t>mejorará nuestros rankings en las aplicaciones de podcast.</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Además, </a:t>
            </a:r>
            <a:r>
              <a:rPr lang="es-ES" sz="800" b="1" dirty="0">
                <a:latin typeface="Helvetica Light" panose="020B0403020202020204" pitchFamily="34" charset="0"/>
                <a:cs typeface="Courier New" panose="02070309020205020404" pitchFamily="49" charset="0"/>
              </a:rPr>
              <a:t>involucrar a nuestro público objetivo también puede servirnos para despejar dudas y poner a prueba el episodio piloto. </a:t>
            </a:r>
            <a:r>
              <a:rPr lang="es-ES" sz="800" dirty="0">
                <a:latin typeface="Helvetica Light" panose="020B0403020202020204" pitchFamily="34" charset="0"/>
                <a:cs typeface="Courier New" panose="02070309020205020404" pitchFamily="49" charset="0"/>
              </a:rPr>
              <a:t>Lo ideal es realizar una pequeña encuesta para recopilar </a:t>
            </a:r>
            <a:r>
              <a:rPr lang="es-ES" sz="800" dirty="0" err="1">
                <a:latin typeface="Helvetica Light" panose="020B0403020202020204" pitchFamily="34" charset="0"/>
                <a:cs typeface="Courier New" panose="02070309020205020404" pitchFamily="49" charset="0"/>
              </a:rPr>
              <a:t>feedback</a:t>
            </a:r>
            <a:r>
              <a:rPr lang="es-ES" sz="800" dirty="0">
                <a:latin typeface="Helvetica Light" panose="020B0403020202020204" pitchFamily="34" charset="0"/>
                <a:cs typeface="Courier New" panose="02070309020205020404" pitchFamily="49" charset="0"/>
              </a:rPr>
              <a:t> e incorporar las sugerencias antes del lanzamiento definitivo.</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5">
            <a:duotone>
              <a:schemeClr val="bg2">
                <a:shade val="45000"/>
                <a:satMod val="135000"/>
              </a:schemeClr>
              <a:prstClr val="white"/>
            </a:duotone>
          </a:blip>
          <a:stretch>
            <a:fillRect/>
          </a:stretch>
        </p:blipFill>
        <p:spPr>
          <a:xfrm>
            <a:off x="8578598" y="4834914"/>
            <a:ext cx="392787" cy="165751"/>
          </a:xfrm>
          <a:prstGeom prst="rect">
            <a:avLst/>
          </a:prstGeom>
        </p:spPr>
      </p:pic>
      <p:pic>
        <p:nvPicPr>
          <p:cNvPr id="6" name="Imagen 5">
            <a:hlinkClick r:id="rId6"/>
            <a:extLst>
              <a:ext uri="{FF2B5EF4-FFF2-40B4-BE49-F238E27FC236}">
                <a16:creationId xmlns:a16="http://schemas.microsoft.com/office/drawing/2014/main" id="{D6EFED88-6C66-4114-B95B-E51164E58E05}"/>
              </a:ext>
            </a:extLst>
          </p:cNvPr>
          <p:cNvPicPr>
            <a:picLocks noChangeAspect="1"/>
          </p:cNvPicPr>
          <p:nvPr/>
        </p:nvPicPr>
        <p:blipFill rotWithShape="1">
          <a:blip r:embed="rId7"/>
          <a:srcRect l="17609" t="11594" r="9710" b="9996"/>
          <a:stretch/>
        </p:blipFill>
        <p:spPr>
          <a:xfrm>
            <a:off x="404570" y="176938"/>
            <a:ext cx="3810592" cy="2312412"/>
          </a:xfrm>
          <a:prstGeom prst="rect">
            <a:avLst/>
          </a:prstGeom>
        </p:spPr>
      </p:pic>
      <p:pic>
        <p:nvPicPr>
          <p:cNvPr id="7" name="Imagen 6">
            <a:extLst>
              <a:ext uri="{FF2B5EF4-FFF2-40B4-BE49-F238E27FC236}">
                <a16:creationId xmlns:a16="http://schemas.microsoft.com/office/drawing/2014/main" id="{7D7E5354-E7E9-4760-881B-1086A995B283}"/>
              </a:ext>
            </a:extLst>
          </p:cNvPr>
          <p:cNvPicPr>
            <a:picLocks noChangeAspect="1"/>
          </p:cNvPicPr>
          <p:nvPr/>
        </p:nvPicPr>
        <p:blipFill rotWithShape="1">
          <a:blip r:embed="rId8"/>
          <a:srcRect l="20324" t="18908" r="19232" b="16058"/>
          <a:stretch/>
        </p:blipFill>
        <p:spPr>
          <a:xfrm>
            <a:off x="2847973" y="312686"/>
            <a:ext cx="1276712" cy="1881988"/>
          </a:xfrm>
          <a:prstGeom prst="rect">
            <a:avLst/>
          </a:prstGeom>
        </p:spPr>
      </p:pic>
      <p:pic>
        <p:nvPicPr>
          <p:cNvPr id="9" name="Repostería saludable en casa con Oriol Balaguer (online-video-cutter.com)">
            <a:hlinkClick r:id="" action="ppaction://media"/>
            <a:extLst>
              <a:ext uri="{FF2B5EF4-FFF2-40B4-BE49-F238E27FC236}">
                <a16:creationId xmlns:a16="http://schemas.microsoft.com/office/drawing/2014/main" id="{46621C47-64C6-4C3E-9A3C-7236389C370F}"/>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153913" y="2688406"/>
            <a:ext cx="3647922" cy="2051956"/>
          </a:xfrm>
          <a:prstGeom prst="rect">
            <a:avLst/>
          </a:prstGeom>
        </p:spPr>
      </p:pic>
      <p:pic>
        <p:nvPicPr>
          <p:cNvPr id="10" name="Picture 4" descr="Qué hacer en la despedida con mi perro? Consejos Caninos">
            <a:extLst>
              <a:ext uri="{FF2B5EF4-FFF2-40B4-BE49-F238E27FC236}">
                <a16:creationId xmlns:a16="http://schemas.microsoft.com/office/drawing/2014/main" id="{DDB7E917-952F-4EC5-930D-E1562AC273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46173" y="176938"/>
            <a:ext cx="3694900" cy="227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88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800017"/>
            <a:ext cx="2917383" cy="3354765"/>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GUIÓN, TONO Y FORMA.</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Al hablar de contenido, lo primero que hay que tener en cuenta es que </a:t>
            </a:r>
            <a:r>
              <a:rPr lang="es-ES" sz="800" b="1" dirty="0">
                <a:latin typeface="Helvetica Light" panose="020B0403020202020204" pitchFamily="34" charset="0"/>
                <a:cs typeface="Courier New" panose="02070309020205020404" pitchFamily="49" charset="0"/>
              </a:rPr>
              <a:t>el podcast es una herramienta para conectar de manera cualitativa con nuestro target</a:t>
            </a:r>
            <a:r>
              <a:rPr lang="es-ES" sz="800" dirty="0">
                <a:latin typeface="Helvetica Light" panose="020B0403020202020204" pitchFamily="34" charset="0"/>
                <a:cs typeface="Courier New" panose="02070309020205020404" pitchFamily="49" charset="0"/>
              </a:rPr>
              <a:t>. Por lo que es de vital importancia no abusar de mensajes publicitarios (las menciones a la marca deben ser secundarias y con contexto) y </a:t>
            </a:r>
            <a:r>
              <a:rPr lang="es-ES" sz="800" b="1" dirty="0">
                <a:latin typeface="Helvetica Light" panose="020B0403020202020204" pitchFamily="34" charset="0"/>
                <a:cs typeface="Courier New" panose="02070309020205020404" pitchFamily="49" charset="0"/>
              </a:rPr>
              <a:t>desarrollar contenidos relevantes para los oyentes. </a:t>
            </a:r>
            <a:r>
              <a:rPr lang="es-ES" sz="800" dirty="0">
                <a:latin typeface="Helvetica Light" panose="020B0403020202020204" pitchFamily="34" charset="0"/>
                <a:cs typeface="Courier New" panose="02070309020205020404" pitchFamily="49" charset="0"/>
              </a:rPr>
              <a:t>Solo así podremos construir un espacio de confianza de marca que genere </a:t>
            </a:r>
            <a:r>
              <a:rPr lang="es-ES" sz="800" dirty="0" err="1">
                <a:latin typeface="Helvetica Light" panose="020B0403020202020204" pitchFamily="34" charset="0"/>
                <a:cs typeface="Courier New" panose="02070309020205020404" pitchFamily="49" charset="0"/>
              </a:rPr>
              <a:t>engagement</a:t>
            </a:r>
            <a:r>
              <a:rPr lang="es-ES" sz="800" dirty="0">
                <a:latin typeface="Helvetica Light" panose="020B0403020202020204" pitchFamily="34" charset="0"/>
                <a:cs typeface="Courier New" panose="02070309020205020404" pitchFamily="49" charset="0"/>
              </a:rPr>
              <a:t> con nuestra audiencia. </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Para seleccionar el tipo de formato y la tipología de contenidos que mejores resultados nos traerán, deberemos identificar qué pilares de la marca responden a las necesidades reales e intereses de la audiencia. En resumen, ser útiles y relevantes. Esta es la clave para encontrar nuestro espacio y triunfar.</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A nivel general existe una alta predilección por los tipos de textos narrativos</a:t>
            </a:r>
            <a:r>
              <a:rPr lang="es-ES" sz="800" dirty="0">
                <a:latin typeface="Helvetica Light" panose="020B0403020202020204" pitchFamily="34" charset="0"/>
                <a:cs typeface="Courier New" panose="02070309020205020404" pitchFamily="49" charset="0"/>
              </a:rPr>
              <a:t>, pero pueden aparecer podcasts de entrevistas, debates, etc. Por eso, </a:t>
            </a:r>
            <a:r>
              <a:rPr lang="es-ES" sz="800" b="1" dirty="0">
                <a:latin typeface="Helvetica Light" panose="020B0403020202020204" pitchFamily="34" charset="0"/>
                <a:cs typeface="Courier New" panose="02070309020205020404" pitchFamily="49" charset="0"/>
              </a:rPr>
              <a:t>es importante elegir la fórmula que mejor encaja con nuestro </a:t>
            </a:r>
            <a:r>
              <a:rPr lang="es-ES" sz="800" b="1" dirty="0" err="1">
                <a:latin typeface="Helvetica Light" panose="020B0403020202020204" pitchFamily="34" charset="0"/>
                <a:cs typeface="Courier New" panose="02070309020205020404" pitchFamily="49" charset="0"/>
              </a:rPr>
              <a:t>storytelling</a:t>
            </a:r>
            <a:r>
              <a:rPr lang="es-ES" sz="800" b="1" dirty="0">
                <a:latin typeface="Helvetica Light" panose="020B0403020202020204" pitchFamily="34" charset="0"/>
                <a:cs typeface="Courier New" panose="02070309020205020404" pitchFamily="49" charset="0"/>
              </a:rPr>
              <a:t> de marca.</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Entender la utilidad y el ‘</a:t>
            </a:r>
            <a:r>
              <a:rPr lang="es-ES" sz="800" b="1" dirty="0" err="1">
                <a:latin typeface="Helvetica Light" panose="020B0403020202020204" pitchFamily="34" charset="0"/>
                <a:cs typeface="Courier New" panose="02070309020205020404" pitchFamily="49" charset="0"/>
              </a:rPr>
              <a:t>momentum</a:t>
            </a:r>
            <a:r>
              <a:rPr lang="es-ES" sz="800" b="1" dirty="0">
                <a:latin typeface="Helvetica Light" panose="020B0403020202020204" pitchFamily="34" charset="0"/>
                <a:cs typeface="Courier New" panose="02070309020205020404" pitchFamily="49" charset="0"/>
              </a:rPr>
              <a:t>’ de los podcasts nos puede ayudar a encontrar el formato perfecto entre lo que queremos contar y lo que conecta de manera más eficaz con las personas.</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5">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646889"/>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5</a:t>
            </a:r>
            <a:r>
              <a:rPr lang="es-ES" sz="4800" b="1" dirty="0">
                <a:latin typeface="Helvetica" panose="020B0604020202020204" pitchFamily="34" charset="0"/>
                <a:cs typeface="Helvetica" panose="020B0604020202020204" pitchFamily="34" charset="0"/>
              </a:rPr>
              <a:t>I</a:t>
            </a:r>
          </a:p>
        </p:txBody>
      </p:sp>
      <p:pic>
        <p:nvPicPr>
          <p:cNvPr id="6" name="#SabadellPodcast, con Toni Garrido (Temporada 3) - BANCO SABADELL (1)">
            <a:hlinkClick r:id="" action="ppaction://media"/>
            <a:extLst>
              <a:ext uri="{FF2B5EF4-FFF2-40B4-BE49-F238E27FC236}">
                <a16:creationId xmlns:a16="http://schemas.microsoft.com/office/drawing/2014/main" id="{D602BC3E-BDAF-4D70-8120-A6D138B308F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525819" y="1336964"/>
            <a:ext cx="4618181" cy="2597727"/>
          </a:xfrm>
          <a:prstGeom prst="rect">
            <a:avLst/>
          </a:prstGeom>
        </p:spPr>
      </p:pic>
    </p:spTree>
    <p:extLst>
      <p:ext uri="{BB962C8B-B14F-4D97-AF65-F5344CB8AC3E}">
        <p14:creationId xmlns:p14="http://schemas.microsoft.com/office/powerpoint/2010/main" val="191086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0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453574" y="865372"/>
            <a:ext cx="3889826" cy="3046988"/>
          </a:xfrm>
          <a:prstGeom prst="rect">
            <a:avLst/>
          </a:prstGeom>
          <a:noFill/>
        </p:spPr>
        <p:txBody>
          <a:bodyPr wrap="square" rtlCol="0">
            <a:spAutoFit/>
          </a:bodyPr>
          <a:lstStyle/>
          <a:p>
            <a:r>
              <a:rPr lang="es-ES" sz="800" b="1" dirty="0">
                <a:latin typeface="Helvetica Light" panose="020B0403020202020204" pitchFamily="34" charset="0"/>
                <a:cs typeface="Courier New" panose="02070309020205020404" pitchFamily="49" charset="0"/>
              </a:rPr>
              <a:t>De manera estándar podemos conceptualizar nuestro podcast dentro de alguno de estos formatos, </a:t>
            </a:r>
            <a:r>
              <a:rPr lang="es-ES" sz="800" dirty="0">
                <a:latin typeface="Helvetica Light" panose="020B0403020202020204" pitchFamily="34" charset="0"/>
                <a:cs typeface="Courier New" panose="02070309020205020404" pitchFamily="49" charset="0"/>
              </a:rPr>
              <a:t>de forma que nos ayude con la definición del contenido:</a:t>
            </a:r>
          </a:p>
          <a:p>
            <a:pPr>
              <a:buClr>
                <a:schemeClr val="accent1">
                  <a:lumMod val="75000"/>
                </a:schemeClr>
              </a:buClr>
            </a:pPr>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err="1">
                <a:latin typeface="Helvetica Light" panose="020B0403020202020204" pitchFamily="34" charset="0"/>
                <a:cs typeface="Courier New" panose="02070309020205020404" pitchFamily="49" charset="0"/>
              </a:rPr>
              <a:t>Daily</a:t>
            </a:r>
            <a:r>
              <a:rPr lang="es-ES" sz="700" b="1" dirty="0">
                <a:latin typeface="Helvetica Light" panose="020B0403020202020204" pitchFamily="34" charset="0"/>
                <a:cs typeface="Courier New" panose="02070309020205020404" pitchFamily="49" charset="0"/>
              </a:rPr>
              <a:t>, podcast diario. </a:t>
            </a:r>
            <a:r>
              <a:rPr lang="es-ES" sz="700" dirty="0">
                <a:latin typeface="Helvetica Light" panose="020B0403020202020204" pitchFamily="34" charset="0"/>
                <a:cs typeface="Courier New" panose="02070309020205020404" pitchFamily="49" charset="0"/>
              </a:rPr>
              <a:t>Para su producción debe realizarse una buena planificación, tener una actitud de constancia y la facilidad para mantener un ritmo de publicación constante. Posiblemente el formato más sacrificado y que más admiración despierta entre otros </a:t>
            </a:r>
            <a:r>
              <a:rPr lang="es-ES" sz="700" dirty="0" err="1">
                <a:latin typeface="Helvetica Light" panose="020B0403020202020204" pitchFamily="34" charset="0"/>
                <a:cs typeface="Courier New" panose="02070309020205020404" pitchFamily="49" charset="0"/>
              </a:rPr>
              <a:t>podcasters</a:t>
            </a:r>
            <a:r>
              <a:rPr lang="es-ES" sz="700" dirty="0">
                <a:latin typeface="Helvetica Light" panose="020B0403020202020204" pitchFamily="34" charset="0"/>
                <a:cs typeface="Courier New" panose="02070309020205020404" pitchFamily="49" charset="0"/>
              </a:rPr>
              <a:t>, también es con diferencia unos de los formatos que mejor resultados aportan y con los que mejor se puede crear una comunidad.</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Entrevista. </a:t>
            </a:r>
            <a:r>
              <a:rPr lang="es-ES" sz="700" dirty="0">
                <a:latin typeface="Helvetica Light" panose="020B0403020202020204" pitchFamily="34" charset="0"/>
                <a:cs typeface="Courier New" panose="02070309020205020404" pitchFamily="49" charset="0"/>
              </a:rPr>
              <a:t>Aquí será clave elegir a un invitado que conecte con nuestra audiencia y la actualidad del momento.</a:t>
            </a:r>
          </a:p>
          <a:p>
            <a:pPr>
              <a:buClr>
                <a:schemeClr val="accent1">
                  <a:lumMod val="75000"/>
                </a:schemeClr>
              </a:buCl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Formativos. </a:t>
            </a:r>
            <a:r>
              <a:rPr lang="es-ES" sz="700" dirty="0">
                <a:latin typeface="Helvetica Light" panose="020B0403020202020204" pitchFamily="34" charset="0"/>
                <a:cs typeface="Courier New" panose="02070309020205020404" pitchFamily="49" charset="0"/>
              </a:rPr>
              <a:t>Este tipo de podcasts son algunos de los más demandados, siempre y cuando tengan una oferta formativa profesional.</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Panel de invitados. </a:t>
            </a:r>
            <a:r>
              <a:rPr lang="es-ES" sz="700" dirty="0">
                <a:latin typeface="Helvetica Light" panose="020B0403020202020204" pitchFamily="34" charset="0"/>
                <a:cs typeface="Courier New" panose="02070309020205020404" pitchFamily="49" charset="0"/>
              </a:rPr>
              <a:t>Este es un formato muy útil para aumentar comunidad. El que intervengan diferentes personas en el podcast nos ayudará a atraer a su comunidad hacia nuestra marca.</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Colaboración. </a:t>
            </a:r>
            <a:r>
              <a:rPr lang="es-ES" sz="700" dirty="0">
                <a:latin typeface="Helvetica Light" panose="020B0403020202020204" pitchFamily="34" charset="0"/>
                <a:cs typeface="Courier New" panose="02070309020205020404" pitchFamily="49" charset="0"/>
              </a:rPr>
              <a:t>El </a:t>
            </a:r>
            <a:r>
              <a:rPr lang="es-ES" sz="700" dirty="0" err="1">
                <a:latin typeface="Helvetica Light" panose="020B0403020202020204" pitchFamily="34" charset="0"/>
                <a:cs typeface="Courier New" panose="02070309020205020404" pitchFamily="49" charset="0"/>
              </a:rPr>
              <a:t>networking</a:t>
            </a:r>
            <a:r>
              <a:rPr lang="es-ES" sz="700" dirty="0">
                <a:latin typeface="Helvetica Light" panose="020B0403020202020204" pitchFamily="34" charset="0"/>
                <a:cs typeface="Courier New" panose="02070309020205020404" pitchFamily="49" charset="0"/>
              </a:rPr>
              <a:t> entre </a:t>
            </a:r>
            <a:r>
              <a:rPr lang="es-ES" sz="700" dirty="0" err="1">
                <a:latin typeface="Helvetica Light" panose="020B0403020202020204" pitchFamily="34" charset="0"/>
                <a:cs typeface="Courier New" panose="02070309020205020404" pitchFamily="49" charset="0"/>
              </a:rPr>
              <a:t>podcasters</a:t>
            </a:r>
            <a:r>
              <a:rPr lang="es-ES" sz="700" dirty="0">
                <a:latin typeface="Helvetica Light" panose="020B0403020202020204" pitchFamily="34" charset="0"/>
                <a:cs typeface="Courier New" panose="02070309020205020404" pitchFamily="49" charset="0"/>
              </a:rPr>
              <a:t> está de moda. Ya no solo se trata de traer invitados sino de acudir como invitado al podcast de un profesional de nuestro sector, porque nos ayudará a dar a conocer nuestra marca y poder llegar a más personas interesadas en nuestro producto o servicio.</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Contenidos no digitales</a:t>
            </a:r>
            <a:r>
              <a:rPr lang="es-ES" sz="700" dirty="0">
                <a:latin typeface="Helvetica Light" panose="020B0403020202020204" pitchFamily="34" charset="0"/>
                <a:cs typeface="Courier New" panose="02070309020205020404" pitchFamily="49" charset="0"/>
              </a:rPr>
              <a:t>. Los podcasts nos ayudan a digitalizar contenidos antiguos que estaban en otro formato. De esta forma reutilizaremos nuestros propios contenidos para darles una nueva vida. Un ejemplo perfecto de esto es La Resistencia.</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5" name="CuadroTexto 4">
            <a:extLst>
              <a:ext uri="{FF2B5EF4-FFF2-40B4-BE49-F238E27FC236}">
                <a16:creationId xmlns:a16="http://schemas.microsoft.com/office/drawing/2014/main" id="{FF54A8AD-3E93-43DD-8959-B33A5DEFC248}"/>
              </a:ext>
            </a:extLst>
          </p:cNvPr>
          <p:cNvSpPr txBox="1"/>
          <p:nvPr/>
        </p:nvSpPr>
        <p:spPr>
          <a:xfrm>
            <a:off x="4764105" y="865372"/>
            <a:ext cx="3889826" cy="2923877"/>
          </a:xfrm>
          <a:prstGeom prst="rect">
            <a:avLst/>
          </a:prstGeom>
          <a:noFill/>
        </p:spPr>
        <p:txBody>
          <a:bodyPr wrap="square" rtlCol="0">
            <a:spAutoFit/>
          </a:bodyPr>
          <a:lstStyle/>
          <a:p>
            <a:r>
              <a:rPr lang="es-ES" sz="800" b="1" dirty="0">
                <a:latin typeface="Helvetica Light" panose="020B0403020202020204" pitchFamily="34" charset="0"/>
                <a:cs typeface="Courier New" panose="02070309020205020404" pitchFamily="49" charset="0"/>
              </a:rPr>
              <a:t>Pero lo más importante es que creemos nuestra propia identidad y una narrativa única</a:t>
            </a:r>
            <a:r>
              <a:rPr lang="es-ES" sz="800" dirty="0">
                <a:latin typeface="Helvetica Light" panose="020B0403020202020204" pitchFamily="34" charset="0"/>
                <a:cs typeface="Courier New" panose="02070309020205020404" pitchFamily="49" charset="0"/>
              </a:rPr>
              <a:t>, ya sea ajustándonos a uno de estos formatos, usando varios de ellos o, incluso, inventándonos nuevas fórmulas de comunicación. </a:t>
            </a:r>
            <a:r>
              <a:rPr lang="es-ES" sz="800" b="1" dirty="0">
                <a:latin typeface="Helvetica Light" panose="020B0403020202020204" pitchFamily="34" charset="0"/>
                <a:cs typeface="Courier New" panose="02070309020205020404" pitchFamily="49" charset="0"/>
              </a:rPr>
              <a:t>La clave es utilizarlos a nuestro favor según la necesidad de la temática, los invitados o la dinámica que queramos crear. </a:t>
            </a:r>
          </a:p>
          <a:p>
            <a:endParaRPr lang="es-ES" sz="800" b="1"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Según un estudio de Spotify, los usuarios escuchan podcast principalmente para estar informados y mantenerse al día sobre los temas que les interesan, para relajarse y desconectar y para aprender cosas nuevas. </a:t>
            </a:r>
          </a:p>
          <a:p>
            <a:r>
              <a:rPr lang="es-ES" sz="800" dirty="0">
                <a:latin typeface="Helvetica Light" panose="020B0403020202020204" pitchFamily="34" charset="0"/>
                <a:cs typeface="Courier New" panose="02070309020205020404" pitchFamily="49" charset="0"/>
              </a:rPr>
              <a:t>Esto se ha visto reforzado durante todo 2020 donde se ha observado que los usuarios españoles ya no solo acudían a la plataforma para escuchar música, sino para encontrar nuevas formas de entretenimiento en casa.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Una vez definido el contenido y el formato debemos pensar en el plan de acción</a:t>
            </a:r>
            <a:r>
              <a:rPr lang="es-ES" sz="800" dirty="0">
                <a:latin typeface="Helvetica Light" panose="020B0403020202020204" pitchFamily="34" charset="0"/>
                <a:cs typeface="Courier New" panose="02070309020205020404" pitchFamily="49" charset="0"/>
              </a:rPr>
              <a:t>, que debe tener en cuenta otros aspectos como:</a:t>
            </a:r>
          </a:p>
          <a:p>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Duración. </a:t>
            </a:r>
            <a:r>
              <a:rPr lang="es-ES" sz="700" dirty="0">
                <a:latin typeface="Helvetica Light" panose="020B0403020202020204" pitchFamily="34" charset="0"/>
                <a:cs typeface="Courier New" panose="02070309020205020404" pitchFamily="49" charset="0"/>
              </a:rPr>
              <a:t>Según la encuesta de Spotify, el 69% de los usuarios prefieren podcast de corta duración siendo unos </a:t>
            </a:r>
            <a:r>
              <a:rPr lang="es-ES" sz="700" b="1" dirty="0">
                <a:latin typeface="Helvetica Light" panose="020B0403020202020204" pitchFamily="34" charset="0"/>
                <a:cs typeface="Courier New" panose="02070309020205020404" pitchFamily="49" charset="0"/>
              </a:rPr>
              <a:t>20-30 minutos por episodio lo más recomendable. </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Formato. </a:t>
            </a:r>
            <a:r>
              <a:rPr lang="es-ES" sz="700" dirty="0">
                <a:latin typeface="Helvetica Light" panose="020B0403020202020204" pitchFamily="34" charset="0"/>
                <a:cs typeface="Courier New" panose="02070309020205020404" pitchFamily="49" charset="0"/>
              </a:rPr>
              <a:t>Lo ideal sería incluir una barra de reproductor de audio bien estructurada en cada episodio para facilitar la escucha al usuario.</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Contenido Extra. </a:t>
            </a:r>
            <a:r>
              <a:rPr lang="es-ES" sz="700" dirty="0">
                <a:latin typeface="Helvetica Light" panose="020B0403020202020204" pitchFamily="34" charset="0"/>
                <a:cs typeface="Courier New" panose="02070309020205020404" pitchFamily="49" charset="0"/>
              </a:rPr>
              <a:t>La creación de una infografía visual complementaria sobre el tema del podcast  para compartir en el blog y en las redes sociales, impulsará el tráfico a tu podcast.</a:t>
            </a:r>
          </a:p>
        </p:txBody>
      </p:sp>
      <p:cxnSp>
        <p:nvCxnSpPr>
          <p:cNvPr id="6" name="Conector recto 5">
            <a:extLst>
              <a:ext uri="{FF2B5EF4-FFF2-40B4-BE49-F238E27FC236}">
                <a16:creationId xmlns:a16="http://schemas.microsoft.com/office/drawing/2014/main" id="{290399E8-3EB8-4E77-B927-DE33B852F1A5}"/>
              </a:ext>
            </a:extLst>
          </p:cNvPr>
          <p:cNvCxnSpPr>
            <a:cxnSpLocks/>
          </p:cNvCxnSpPr>
          <p:nvPr/>
        </p:nvCxnSpPr>
        <p:spPr>
          <a:xfrm>
            <a:off x="4572000" y="500495"/>
            <a:ext cx="0" cy="3930033"/>
          </a:xfrm>
          <a:prstGeom prst="line">
            <a:avLst/>
          </a:prstGeom>
          <a:ln w="38100">
            <a:solidFill>
              <a:srgbClr val="00448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7208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7" y="539876"/>
            <a:ext cx="3618345" cy="3970318"/>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REVISA LAS ESTADÍSTICAS Y MIDE RESULTADOS.</a:t>
            </a:r>
          </a:p>
          <a:p>
            <a:endParaRPr lang="es-ES" sz="800" b="1"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Este es un consejo que se aplica para todos los contenidos que se hacen en Internet. ¡Confía más en los datos y las estadísticas que en tu intuición! Puede que elijas una temática para tu podcast creyendo que va a ser muy exitosa, pero al final a los usuarios no les guste. Para evitar que esto suceda, analiza constantemente las métricas.</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Y es que </a:t>
            </a:r>
            <a:r>
              <a:rPr lang="es-ES" sz="800" b="1" dirty="0">
                <a:latin typeface="Helvetica Light" panose="020B0403020202020204" pitchFamily="34" charset="0"/>
                <a:cs typeface="Courier New" panose="02070309020205020404" pitchFamily="49" charset="0"/>
              </a:rPr>
              <a:t>las métricas de consumo nos permiten medir el éxito de nuestra estrategia en el marketing de contenidos, ayudándonos a entender cuántas personas consumieron un episodio determinado del podcast.</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Para conocer en detalle si nuestra estrategia es la correcta, es importante que tengamos en cuenta las siguientes métricas:</a:t>
            </a:r>
          </a:p>
          <a:p>
            <a:endParaRPr lang="es-ES" sz="800" dirty="0">
              <a:latin typeface="Helvetica Light" panose="020B0403020202020204" pitchFamily="34" charset="0"/>
              <a:cs typeface="Courier New" panose="02070309020205020404" pitchFamily="49" charset="0"/>
            </a:endParaRPr>
          </a:p>
          <a:p>
            <a:pPr marL="171450" indent="-171450">
              <a:buFont typeface="Wingdings" panose="05000000000000000000" pitchFamily="2" charset="2"/>
              <a:buChar char="§"/>
            </a:pPr>
            <a:r>
              <a:rPr lang="es-ES" sz="800" dirty="0">
                <a:latin typeface="Helvetica Light" panose="020B0403020202020204" pitchFamily="34" charset="0"/>
                <a:cs typeface="Courier New" panose="02070309020205020404" pitchFamily="49" charset="0"/>
              </a:rPr>
              <a:t>Reproducciones del Podcast.</a:t>
            </a:r>
          </a:p>
          <a:p>
            <a:pPr marL="171450" indent="-171450">
              <a:buFont typeface="Wingdings" panose="05000000000000000000" pitchFamily="2" charset="2"/>
              <a:buChar char="§"/>
            </a:pPr>
            <a:r>
              <a:rPr lang="es-ES" sz="800" dirty="0">
                <a:latin typeface="Helvetica Light" panose="020B0403020202020204" pitchFamily="34" charset="0"/>
                <a:cs typeface="Courier New" panose="02070309020205020404" pitchFamily="49" charset="0"/>
              </a:rPr>
              <a:t>Incremento de visualizaciones en la página o en las publicaciones.</a:t>
            </a:r>
          </a:p>
          <a:p>
            <a:pPr marL="171450" indent="-171450">
              <a:buFont typeface="Wingdings" panose="05000000000000000000" pitchFamily="2" charset="2"/>
              <a:buChar char="§"/>
            </a:pPr>
            <a:r>
              <a:rPr lang="es-ES" sz="800" dirty="0">
                <a:latin typeface="Helvetica Light" panose="020B0403020202020204" pitchFamily="34" charset="0"/>
                <a:cs typeface="Courier New" panose="02070309020205020404" pitchFamily="49" charset="0"/>
              </a:rPr>
              <a:t>Descargas del Podcast.</a:t>
            </a:r>
          </a:p>
          <a:p>
            <a:pPr marL="171450" indent="-171450">
              <a:buFont typeface="Wingdings" panose="05000000000000000000" pitchFamily="2" charset="2"/>
              <a:buChar char="§"/>
            </a:pPr>
            <a:r>
              <a:rPr lang="es-ES" sz="800" dirty="0">
                <a:latin typeface="Helvetica Light" panose="020B0403020202020204" pitchFamily="34" charset="0"/>
                <a:cs typeface="Courier New" panose="02070309020205020404" pitchFamily="49" charset="0"/>
              </a:rPr>
              <a:t>% de tráfico derivado a la web, blog, redes sociales…</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Para conocer en qué plataforma es más adecuado alojar el podcast</a:t>
            </a:r>
            <a:r>
              <a:rPr lang="es-ES" sz="800" dirty="0">
                <a:latin typeface="Helvetica Light" panose="020B0403020202020204" pitchFamily="34" charset="0"/>
                <a:cs typeface="Courier New" panose="02070309020205020404" pitchFamily="49" charset="0"/>
              </a:rPr>
              <a:t>, el estudio de ‘Digital </a:t>
            </a:r>
            <a:r>
              <a:rPr lang="es-ES" sz="800" dirty="0" err="1">
                <a:latin typeface="Helvetica Light" panose="020B0403020202020204" pitchFamily="34" charset="0"/>
                <a:cs typeface="Courier New" panose="02070309020205020404" pitchFamily="49" charset="0"/>
              </a:rPr>
              <a:t>Report</a:t>
            </a:r>
            <a:r>
              <a:rPr lang="es-ES" sz="800" dirty="0">
                <a:latin typeface="Helvetica Light" panose="020B0403020202020204" pitchFamily="34" charset="0"/>
                <a:cs typeface="Courier New" panose="02070309020205020404" pitchFamily="49" charset="0"/>
              </a:rPr>
              <a:t> News’ señala que </a:t>
            </a:r>
            <a:r>
              <a:rPr lang="es-ES" sz="800" b="1" dirty="0">
                <a:latin typeface="Helvetica Light" panose="020B0403020202020204" pitchFamily="34" charset="0"/>
                <a:cs typeface="Courier New" panose="02070309020205020404" pitchFamily="49" charset="0"/>
              </a:rPr>
              <a:t>muchos oyentes de podcast siguen usando YouTube (55%) como plataforma principal. Les siguen las plataformas de audio y podcast como Spotify (32%), </a:t>
            </a:r>
            <a:r>
              <a:rPr lang="es-ES" sz="800" b="1" dirty="0" err="1">
                <a:latin typeface="Helvetica Light" panose="020B0403020202020204" pitchFamily="34" charset="0"/>
                <a:cs typeface="Courier New" panose="02070309020205020404" pitchFamily="49" charset="0"/>
              </a:rPr>
              <a:t>iVoox</a:t>
            </a:r>
            <a:r>
              <a:rPr lang="es-ES" sz="800" b="1" dirty="0">
                <a:latin typeface="Helvetica Light" panose="020B0403020202020204" pitchFamily="34" charset="0"/>
                <a:cs typeface="Courier New" panose="02070309020205020404" pitchFamily="49" charset="0"/>
              </a:rPr>
              <a:t> (17%), Google Podcasts (17%).</a:t>
            </a:r>
          </a:p>
          <a:p>
            <a:endParaRPr lang="es-ES" sz="800" b="1"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Conociendo estos resultados podremos ir optimizando nuestros esfuerzos y crear así la mejor estrategia de contenidos en podcast para nuestra audiencia y nuestra marca. </a:t>
            </a:r>
          </a:p>
          <a:p>
            <a:endParaRPr lang="es-ES" sz="800" b="1"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Además, no hay que olvidar que los podcasts no ayudan a mejorar nuestro posicionamiento SEO (orgánico).</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386748"/>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6</a:t>
            </a:r>
            <a:r>
              <a:rPr lang="es-ES" sz="4800" b="1" dirty="0">
                <a:latin typeface="Helvetica" panose="020B0604020202020204" pitchFamily="34" charset="0"/>
                <a:cs typeface="Helvetica" panose="020B0604020202020204" pitchFamily="34" charset="0"/>
              </a:rPr>
              <a:t>I</a:t>
            </a:r>
          </a:p>
        </p:txBody>
      </p:sp>
      <p:pic>
        <p:nvPicPr>
          <p:cNvPr id="4098" name="Picture 2" descr="Estadísticas Podcast Spotify | Luces y sombras de las marcas">
            <a:extLst>
              <a:ext uri="{FF2B5EF4-FFF2-40B4-BE49-F238E27FC236}">
                <a16:creationId xmlns:a16="http://schemas.microsoft.com/office/drawing/2014/main" id="{33F54720-4BAB-4A89-8BEB-10946800E0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5102" y="2826354"/>
            <a:ext cx="4138898" cy="150394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Estadísticas Podcast Spotify | Luces y sombras de las marcas">
            <a:extLst>
              <a:ext uri="{FF2B5EF4-FFF2-40B4-BE49-F238E27FC236}">
                <a16:creationId xmlns:a16="http://schemas.microsoft.com/office/drawing/2014/main" id="{61ACC784-E682-4835-B228-2FB83B91DB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5102" y="786123"/>
            <a:ext cx="4138898" cy="1738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229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614216"/>
            <a:ext cx="3338044" cy="4201150"/>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EN BUSCA DEL HOSTING PERFECTO.</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Seleccionar la mejor plataforma online para subir los archivos propios se ha vuelto una tarea muy importante, puesto que puede influir en gran medida en el alcance de contenido</a:t>
            </a:r>
            <a:r>
              <a:rPr lang="es-ES" sz="800" dirty="0">
                <a:latin typeface="Helvetica Light" panose="020B0403020202020204" pitchFamily="34" charset="0"/>
                <a:cs typeface="Courier New" panose="02070309020205020404" pitchFamily="49" charset="0"/>
              </a:rPr>
              <a:t>, más allá de si vale la pena escuchar un podcast en concreto o no. Por ejemplo, es posible que nuestros seguidores estén interesados en escuchar nuestro podcast más reciente, pero para hacerlo deben descargarse una app o la plataforma no les ofrece la posibilidad de compartir el enlace en redes sociales. Todo esto puede ser un problema para dar a conocer nuestro canal.</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Por ello, </a:t>
            </a:r>
            <a:r>
              <a:rPr lang="es-ES" sz="800" b="1" dirty="0">
                <a:latin typeface="Helvetica Light" panose="020B0403020202020204" pitchFamily="34" charset="0"/>
                <a:cs typeface="Courier New" panose="02070309020205020404" pitchFamily="49" charset="0"/>
              </a:rPr>
              <a:t>más allá de alojarlos en nuestro propio </a:t>
            </a:r>
            <a:r>
              <a:rPr lang="es-ES" sz="800" b="1" dirty="0" err="1">
                <a:latin typeface="Helvetica Light" panose="020B0403020202020204" pitchFamily="34" charset="0"/>
                <a:cs typeface="Courier New" panose="02070309020205020404" pitchFamily="49" charset="0"/>
              </a:rPr>
              <a:t>site</a:t>
            </a:r>
            <a:r>
              <a:rPr lang="es-ES" sz="800" b="1" dirty="0">
                <a:latin typeface="Helvetica Light" panose="020B0403020202020204" pitchFamily="34" charset="0"/>
                <a:cs typeface="Courier New" panose="02070309020205020404" pitchFamily="49" charset="0"/>
              </a:rPr>
              <a:t> o en un espacio interno ad hoc, si la naturaleza de nuestros podcast va a ser pública y no solo privada, conviene prestar atención a hosting como: Spotify, </a:t>
            </a:r>
            <a:r>
              <a:rPr lang="es-ES" sz="800" b="1" dirty="0" err="1">
                <a:latin typeface="Helvetica Light" panose="020B0403020202020204" pitchFamily="34" charset="0"/>
                <a:cs typeface="Courier New" panose="02070309020205020404" pitchFamily="49" charset="0"/>
              </a:rPr>
              <a:t>Ivoxx</a:t>
            </a:r>
            <a:r>
              <a:rPr lang="es-ES" sz="800" b="1" dirty="0">
                <a:latin typeface="Helvetica Light" panose="020B0403020202020204" pitchFamily="34" charset="0"/>
                <a:cs typeface="Courier New" panose="02070309020205020404" pitchFamily="49" charset="0"/>
              </a:rPr>
              <a:t>, </a:t>
            </a:r>
            <a:r>
              <a:rPr lang="es-ES" sz="800" b="1" dirty="0" err="1">
                <a:latin typeface="Helvetica Light" panose="020B0403020202020204" pitchFamily="34" charset="0"/>
                <a:cs typeface="Courier New" panose="02070309020205020404" pitchFamily="49" charset="0"/>
              </a:rPr>
              <a:t>Soundcloud</a:t>
            </a:r>
            <a:r>
              <a:rPr lang="es-ES" sz="800" b="1" dirty="0">
                <a:latin typeface="Helvetica Light" panose="020B0403020202020204" pitchFamily="34" charset="0"/>
                <a:cs typeface="Courier New" panose="02070309020205020404" pitchFamily="49" charset="0"/>
              </a:rPr>
              <a:t>, </a:t>
            </a:r>
            <a:r>
              <a:rPr lang="es-ES" sz="800" b="1" dirty="0" err="1">
                <a:latin typeface="Helvetica Light" panose="020B0403020202020204" pitchFamily="34" charset="0"/>
                <a:cs typeface="Courier New" panose="02070309020205020404" pitchFamily="49" charset="0"/>
              </a:rPr>
              <a:t>Spreaker</a:t>
            </a:r>
            <a:r>
              <a:rPr lang="es-ES" sz="800" b="1" dirty="0">
                <a:latin typeface="Helvetica Light" panose="020B0403020202020204" pitchFamily="34" charset="0"/>
                <a:cs typeface="Courier New" panose="02070309020205020404" pitchFamily="49" charset="0"/>
              </a:rPr>
              <a:t>, </a:t>
            </a:r>
            <a:r>
              <a:rPr lang="es-ES" sz="800" b="1" dirty="0" err="1">
                <a:latin typeface="Helvetica Light" panose="020B0403020202020204" pitchFamily="34" charset="0"/>
                <a:cs typeface="Courier New" panose="02070309020205020404" pitchFamily="49" charset="0"/>
              </a:rPr>
              <a:t>TuneIn</a:t>
            </a:r>
            <a:r>
              <a:rPr lang="es-ES" sz="800" b="1" dirty="0">
                <a:latin typeface="Helvetica Light" panose="020B0403020202020204" pitchFamily="34" charset="0"/>
                <a:cs typeface="Courier New" panose="02070309020205020404" pitchFamily="49" charset="0"/>
              </a:rPr>
              <a:t>…</a:t>
            </a:r>
            <a:r>
              <a:rPr lang="es-ES" sz="800" dirty="0">
                <a:latin typeface="Helvetica Light" panose="020B0403020202020204" pitchFamily="34" charset="0"/>
                <a:cs typeface="Courier New" panose="02070309020205020404" pitchFamily="49" charset="0"/>
              </a:rPr>
              <a:t>Elegir varios alojamientos web nos ayudará a conseguir alcance y versatilidad.</a:t>
            </a:r>
            <a:endParaRPr lang="es-ES" sz="800" b="1" dirty="0">
              <a:latin typeface="Helvetica Light" panose="020B0403020202020204" pitchFamily="34" charset="0"/>
              <a:cs typeface="Courier New" panose="02070309020205020404" pitchFamily="49" charset="0"/>
            </a:endParaRPr>
          </a:p>
          <a:p>
            <a:endParaRPr lang="es-ES" sz="800" b="1"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Además, </a:t>
            </a:r>
            <a:r>
              <a:rPr lang="es-ES" sz="800" b="1" dirty="0">
                <a:latin typeface="Helvetica Light" panose="020B0403020202020204" pitchFamily="34" charset="0"/>
                <a:cs typeface="Courier New" panose="02070309020205020404" pitchFamily="49" charset="0"/>
              </a:rPr>
              <a:t>conviene tener muy en cuenta a Apple Podcast y Google Podcast. Cuanto mejor nos posicionemos en estas aplicaciones, más tráfico y visibilidad conseguiremos para nuestro podcast</a:t>
            </a:r>
            <a:r>
              <a:rPr lang="es-ES" sz="800" dirty="0">
                <a:latin typeface="Helvetica Light" panose="020B0403020202020204" pitchFamily="34" charset="0"/>
                <a:cs typeface="Courier New" panose="02070309020205020404" pitchFamily="49" charset="0"/>
              </a:rPr>
              <a:t>. Por lo que será importante vigilar nuestra posición en los rankings y optimizar todo lo posible el SEO </a:t>
            </a:r>
            <a:r>
              <a:rPr lang="es-ES" sz="800" dirty="0" err="1">
                <a:latin typeface="Helvetica Light" panose="020B0403020202020204" pitchFamily="34" charset="0"/>
                <a:cs typeface="Courier New" panose="02070309020205020404" pitchFamily="49" charset="0"/>
              </a:rPr>
              <a:t>in-app</a:t>
            </a:r>
            <a:r>
              <a:rPr lang="es-ES" sz="800" dirty="0">
                <a:latin typeface="Helvetica Light" panose="020B0403020202020204" pitchFamily="34" charset="0"/>
                <a:cs typeface="Courier New" panose="02070309020205020404" pitchFamily="49" charset="0"/>
              </a:rPr>
              <a:t>.</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Una vez elegidos los hosting, debemos pensar en:</a:t>
            </a:r>
          </a:p>
          <a:p>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dirty="0">
                <a:latin typeface="Helvetica Light" panose="020B0403020202020204" pitchFamily="34" charset="0"/>
                <a:cs typeface="Courier New" panose="02070309020205020404" pitchFamily="49" charset="0"/>
              </a:rPr>
              <a:t>Facilitar las descargas.</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dirty="0">
                <a:latin typeface="Helvetica Light" panose="020B0403020202020204" pitchFamily="34" charset="0"/>
                <a:cs typeface="Courier New" panose="02070309020205020404" pitchFamily="49" charset="0"/>
              </a:rPr>
              <a:t>Permitir compartir el podcast en RRSS.</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dirty="0">
                <a:latin typeface="Helvetica Light" panose="020B0403020202020204" pitchFamily="34" charset="0"/>
                <a:cs typeface="Courier New" panose="02070309020205020404" pitchFamily="49" charset="0"/>
              </a:rPr>
              <a:t>Filtros, botones para personalizar opciones de visualización de la página, pruebas gratis antes de suscribirse…</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dirty="0">
                <a:latin typeface="Helvetica Light" panose="020B0403020202020204" pitchFamily="34" charset="0"/>
                <a:cs typeface="Courier New" panose="02070309020205020404" pitchFamily="49" charset="0"/>
              </a:rPr>
              <a:t>Promover opciones de suscripción y contenido exclusivo puede ser un plus en nuestra estrategia </a:t>
            </a:r>
            <a:r>
              <a:rPr lang="es-ES" sz="700" dirty="0" err="1">
                <a:latin typeface="Helvetica Light" panose="020B0403020202020204" pitchFamily="34" charset="0"/>
                <a:cs typeface="Courier New" panose="02070309020205020404" pitchFamily="49" charset="0"/>
              </a:rPr>
              <a:t>podcaster</a:t>
            </a:r>
            <a:r>
              <a:rPr lang="es-ES" sz="700" dirty="0">
                <a:latin typeface="Helvetica Light" panose="020B0403020202020204" pitchFamily="34" charset="0"/>
                <a:cs typeface="Courier New" panose="02070309020205020404" pitchFamily="49" charset="0"/>
              </a:rPr>
              <a:t>.</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461088"/>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7</a:t>
            </a:r>
            <a:r>
              <a:rPr lang="es-ES" sz="4800" b="1" dirty="0">
                <a:latin typeface="Helvetica" panose="020B0604020202020204" pitchFamily="34" charset="0"/>
                <a:cs typeface="Helvetica" panose="020B0604020202020204" pitchFamily="34" charset="0"/>
              </a:rPr>
              <a:t>I</a:t>
            </a:r>
          </a:p>
        </p:txBody>
      </p:sp>
      <p:pic>
        <p:nvPicPr>
          <p:cNvPr id="6" name="Imagen 5">
            <a:extLst>
              <a:ext uri="{FF2B5EF4-FFF2-40B4-BE49-F238E27FC236}">
                <a16:creationId xmlns:a16="http://schemas.microsoft.com/office/drawing/2014/main" id="{F5950FAE-AC3D-4EE8-8AC7-2DF93B0DA769}"/>
              </a:ext>
            </a:extLst>
          </p:cNvPr>
          <p:cNvPicPr>
            <a:picLocks noChangeAspect="1"/>
          </p:cNvPicPr>
          <p:nvPr/>
        </p:nvPicPr>
        <p:blipFill rotWithShape="1">
          <a:blip r:embed="rId4"/>
          <a:srcRect l="13000" t="18052" r="30923" b="3590"/>
          <a:stretch/>
        </p:blipFill>
        <p:spPr>
          <a:xfrm>
            <a:off x="5000290" y="358425"/>
            <a:ext cx="4143710" cy="3256990"/>
          </a:xfrm>
          <a:prstGeom prst="rect">
            <a:avLst/>
          </a:prstGeom>
        </p:spPr>
      </p:pic>
      <p:pic>
        <p:nvPicPr>
          <p:cNvPr id="4" name="Imagen 3">
            <a:extLst>
              <a:ext uri="{FF2B5EF4-FFF2-40B4-BE49-F238E27FC236}">
                <a16:creationId xmlns:a16="http://schemas.microsoft.com/office/drawing/2014/main" id="{EDCC33B1-7CF8-40AD-AF12-3B934C1F0CB3}"/>
              </a:ext>
            </a:extLst>
          </p:cNvPr>
          <p:cNvPicPr>
            <a:picLocks noChangeAspect="1"/>
          </p:cNvPicPr>
          <p:nvPr/>
        </p:nvPicPr>
        <p:blipFill rotWithShape="1">
          <a:blip r:embed="rId5"/>
          <a:srcRect l="22195" t="44952" r="24390" b="34959"/>
          <a:stretch/>
        </p:blipFill>
        <p:spPr>
          <a:xfrm>
            <a:off x="5000290" y="3694769"/>
            <a:ext cx="4143710" cy="876675"/>
          </a:xfrm>
          <a:prstGeom prst="rect">
            <a:avLst/>
          </a:prstGeom>
        </p:spPr>
      </p:pic>
      <p:pic>
        <p:nvPicPr>
          <p:cNvPr id="9" name="Imagen 8">
            <a:extLst>
              <a:ext uri="{FF2B5EF4-FFF2-40B4-BE49-F238E27FC236}">
                <a16:creationId xmlns:a16="http://schemas.microsoft.com/office/drawing/2014/main" id="{BC74ACC7-6295-42D9-AA4E-F69A1E56011F}"/>
              </a:ext>
            </a:extLst>
          </p:cNvPr>
          <p:cNvPicPr>
            <a:picLocks noChangeAspect="1"/>
          </p:cNvPicPr>
          <p:nvPr/>
        </p:nvPicPr>
        <p:blipFill rotWithShape="1">
          <a:blip r:embed="rId6"/>
          <a:srcRect l="20324" t="18908" r="19232" b="16058"/>
          <a:stretch/>
        </p:blipFill>
        <p:spPr>
          <a:xfrm>
            <a:off x="6943493" y="4363843"/>
            <a:ext cx="1205184" cy="229903"/>
          </a:xfrm>
          <a:prstGeom prst="rect">
            <a:avLst/>
          </a:prstGeom>
        </p:spPr>
      </p:pic>
      <p:pic>
        <p:nvPicPr>
          <p:cNvPr id="10" name="Imagen 9">
            <a:extLst>
              <a:ext uri="{FF2B5EF4-FFF2-40B4-BE49-F238E27FC236}">
                <a16:creationId xmlns:a16="http://schemas.microsoft.com/office/drawing/2014/main" id="{B1B90209-3867-42F9-9FA0-2B47B96EE954}"/>
              </a:ext>
            </a:extLst>
          </p:cNvPr>
          <p:cNvPicPr>
            <a:picLocks noChangeAspect="1"/>
          </p:cNvPicPr>
          <p:nvPr/>
        </p:nvPicPr>
        <p:blipFill rotWithShape="1">
          <a:blip r:embed="rId6"/>
          <a:srcRect l="20324" t="18908" r="19232" b="16058"/>
          <a:stretch/>
        </p:blipFill>
        <p:spPr>
          <a:xfrm>
            <a:off x="5623932" y="1379033"/>
            <a:ext cx="2286000" cy="174703"/>
          </a:xfrm>
          <a:prstGeom prst="rect">
            <a:avLst/>
          </a:prstGeom>
        </p:spPr>
      </p:pic>
    </p:spTree>
    <p:extLst>
      <p:ext uri="{BB962C8B-B14F-4D97-AF65-F5344CB8AC3E}">
        <p14:creationId xmlns:p14="http://schemas.microsoft.com/office/powerpoint/2010/main" val="2034357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7" y="614216"/>
            <a:ext cx="3737291" cy="4093428"/>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NUEVAS FUNCIONES DE AUDIO EN LINKEDIN.</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LinkedIn ha señalado que durante el 2020 el contenido compartido aumentó un 50% </a:t>
            </a:r>
            <a:r>
              <a:rPr lang="es-ES" sz="800" dirty="0">
                <a:latin typeface="Helvetica Light" panose="020B0403020202020204" pitchFamily="34" charset="0"/>
                <a:cs typeface="Courier New" panose="02070309020205020404" pitchFamily="49" charset="0"/>
              </a:rPr>
              <a:t>y se convirtió en un lugar poderoso para compartir un podcast, pues ya no es sólo la red social de reclutamiento o </a:t>
            </a:r>
            <a:r>
              <a:rPr lang="es-ES" sz="800" dirty="0" err="1">
                <a:latin typeface="Helvetica Light" panose="020B0403020202020204" pitchFamily="34" charset="0"/>
                <a:cs typeface="Courier New" panose="02070309020205020404" pitchFamily="49" charset="0"/>
              </a:rPr>
              <a:t>networking</a:t>
            </a:r>
            <a:r>
              <a:rPr lang="es-ES" sz="800" dirty="0">
                <a:latin typeface="Helvetica Light" panose="020B0403020202020204" pitchFamily="34" charset="0"/>
                <a:cs typeface="Courier New" panose="02070309020205020404" pitchFamily="49" charset="0"/>
              </a:rPr>
              <a:t>.</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Entre las razones que existen es que LinkedIn lidera las tasas de conversión de todas las redes sociales</a:t>
            </a:r>
            <a:r>
              <a:rPr lang="es-ES" sz="800" dirty="0">
                <a:latin typeface="Helvetica Light" panose="020B0403020202020204" pitchFamily="34" charset="0"/>
                <a:cs typeface="Courier New" panose="02070309020205020404" pitchFamily="49" charset="0"/>
              </a:rPr>
              <a:t>, además según </a:t>
            </a:r>
            <a:r>
              <a:rPr lang="es-ES" sz="800" dirty="0" err="1">
                <a:latin typeface="Helvetica Light" panose="020B0403020202020204" pitchFamily="34" charset="0"/>
                <a:cs typeface="Courier New" panose="02070309020205020404" pitchFamily="49" charset="0"/>
              </a:rPr>
              <a:t>Hubspot</a:t>
            </a:r>
            <a:r>
              <a:rPr lang="es-ES" sz="800" dirty="0">
                <a:latin typeface="Helvetica Light" panose="020B0403020202020204" pitchFamily="34" charset="0"/>
                <a:cs typeface="Courier New" panose="02070309020205020404" pitchFamily="49" charset="0"/>
              </a:rPr>
              <a:t>, LinkedIn cuenta con una audiencia de educación superior o se encuentra más preparada que en otros canales – al igual que los que escuchan podcast – Esto también sucede porque la audiencia está más abierta a leer, a escuchar, a aprender, que en otras redes sociales enfocadas más al entretenimiento.</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En este sentido, </a:t>
            </a:r>
            <a:r>
              <a:rPr lang="es-ES" sz="800" b="1" dirty="0">
                <a:latin typeface="Helvetica Light" panose="020B0403020202020204" pitchFamily="34" charset="0"/>
                <a:cs typeface="Courier New" panose="02070309020205020404" pitchFamily="49" charset="0"/>
              </a:rPr>
              <a:t>la intención de esta red social es llevar notas sonoras a eventos y grupos, replicando la fórmula de </a:t>
            </a:r>
            <a:r>
              <a:rPr lang="es-ES" sz="800" b="1" dirty="0" err="1">
                <a:latin typeface="Helvetica Light" panose="020B0403020202020204" pitchFamily="34" charset="0"/>
                <a:cs typeface="Courier New" panose="02070309020205020404" pitchFamily="49" charset="0"/>
              </a:rPr>
              <a:t>Clubhouse</a:t>
            </a:r>
            <a:r>
              <a:rPr lang="es-ES" sz="800" b="1" dirty="0">
                <a:latin typeface="Helvetica Light" panose="020B0403020202020204" pitchFamily="34" charset="0"/>
                <a:cs typeface="Courier New" panose="02070309020205020404" pitchFamily="49" charset="0"/>
              </a:rPr>
              <a:t>, que a su vez ha sido replicada por otras como Twitter, con sus Spaces</a:t>
            </a:r>
            <a:r>
              <a:rPr lang="es-ES" sz="800" dirty="0">
                <a:latin typeface="Helvetica Light" panose="020B0403020202020204" pitchFamily="34" charset="0"/>
                <a:cs typeface="Courier New" panose="02070309020205020404" pitchFamily="49" charset="0"/>
              </a:rPr>
              <a:t>. En una primera fase de prueba, </a:t>
            </a:r>
            <a:r>
              <a:rPr lang="es-ES" sz="800" b="1" dirty="0">
                <a:latin typeface="Helvetica Light" panose="020B0403020202020204" pitchFamily="34" charset="0"/>
                <a:cs typeface="Courier New" panose="02070309020205020404" pitchFamily="49" charset="0"/>
              </a:rPr>
              <a:t>se está experimentando con salas de oradores, a las que otros usuarios podrán ingresar, pero en las que también podrán participar con preguntas en notas de audio.</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El cambio al audio en LinkedIn viene dado por el aumento de las conversaciones en la plataforma</a:t>
            </a:r>
            <a:r>
              <a:rPr lang="es-ES" sz="800" dirty="0">
                <a:latin typeface="Helvetica Light" panose="020B0403020202020204" pitchFamily="34" charset="0"/>
                <a:cs typeface="Courier New" panose="02070309020205020404" pitchFamily="49" charset="0"/>
              </a:rPr>
              <a:t>, ya no solo a base de mensajes, sino también con vídeos en sus </a:t>
            </a:r>
            <a:r>
              <a:rPr lang="es-ES" sz="800" dirty="0" err="1">
                <a:latin typeface="Helvetica Light" panose="020B0403020202020204" pitchFamily="34" charset="0"/>
                <a:cs typeface="Courier New" panose="02070309020205020404" pitchFamily="49" charset="0"/>
              </a:rPr>
              <a:t>Stories</a:t>
            </a:r>
            <a:r>
              <a:rPr lang="es-ES" sz="800" dirty="0">
                <a:latin typeface="Helvetica Light" panose="020B0403020202020204" pitchFamily="34" charset="0"/>
                <a:cs typeface="Courier New" panose="02070309020205020404" pitchFamily="49" charset="0"/>
              </a:rPr>
              <a:t>. Precisamente, la última novedad introducida en esta red afecta a este recurso. Y es que LinkedIn ha lanzado un modo "Creador" que permite a los usuarios configurar su perfil para que otros puedan seguirlo solo a través de los recursos audiovisuales. </a:t>
            </a:r>
            <a:r>
              <a:rPr lang="es-ES" sz="800" b="1" dirty="0">
                <a:latin typeface="Helvetica Light" panose="020B0403020202020204" pitchFamily="34" charset="0"/>
                <a:cs typeface="Courier New" panose="02070309020205020404" pitchFamily="49" charset="0"/>
              </a:rPr>
              <a:t>La ventaja que se atribuye LinkedIn frente a otras redes sociales es su enfoque profesional, que otorgaría un valor añadido a los audios.</a:t>
            </a:r>
          </a:p>
          <a:p>
            <a:endParaRPr lang="es-ES" sz="800" b="1"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Y </a:t>
            </a:r>
            <a:r>
              <a:rPr lang="es-ES" sz="800" b="1" dirty="0">
                <a:latin typeface="Helvetica Light" panose="020B0403020202020204" pitchFamily="34" charset="0"/>
                <a:cs typeface="Courier New" panose="02070309020205020404" pitchFamily="49" charset="0"/>
              </a:rPr>
              <a:t>en este auge sonoro también participará Facebook</a:t>
            </a:r>
            <a:r>
              <a:rPr lang="es-ES" sz="800" dirty="0">
                <a:latin typeface="Helvetica Light" panose="020B0403020202020204" pitchFamily="34" charset="0"/>
                <a:cs typeface="Courier New" panose="02070309020205020404" pitchFamily="49" charset="0"/>
              </a:rPr>
              <a:t>, que se encuentra en las últimas fases de desarrollo de su propia aplicación de audio, </a:t>
            </a:r>
            <a:r>
              <a:rPr lang="es-ES" sz="800" b="1" dirty="0">
                <a:latin typeface="Helvetica Light" panose="020B0403020202020204" pitchFamily="34" charset="0"/>
                <a:cs typeface="Courier New" panose="02070309020205020404" pitchFamily="49" charset="0"/>
              </a:rPr>
              <a:t>donde también se encuadra ‘</a:t>
            </a:r>
            <a:r>
              <a:rPr lang="es-ES" sz="800" b="1" dirty="0" err="1">
                <a:latin typeface="Helvetica Light" panose="020B0403020202020204" pitchFamily="34" charset="0"/>
                <a:cs typeface="Courier New" panose="02070309020205020404" pitchFamily="49" charset="0"/>
              </a:rPr>
              <a:t>Fireside</a:t>
            </a:r>
            <a:r>
              <a:rPr lang="es-ES" sz="800" b="1" dirty="0">
                <a:latin typeface="Helvetica Light" panose="020B0403020202020204" pitchFamily="34" charset="0"/>
                <a:cs typeface="Courier New" panose="02070309020205020404" pitchFamily="49" charset="0"/>
              </a:rPr>
              <a:t>’, </a:t>
            </a:r>
            <a:r>
              <a:rPr lang="es-ES" sz="800" dirty="0">
                <a:latin typeface="Helvetica Light" panose="020B0403020202020204" pitchFamily="34" charset="0"/>
                <a:cs typeface="Courier New" panose="02070309020205020404" pitchFamily="49" charset="0"/>
              </a:rPr>
              <a:t>un servicio desarrollado por Mark Cuba, </a:t>
            </a:r>
            <a:r>
              <a:rPr lang="es-ES" sz="800" b="1" dirty="0">
                <a:latin typeface="Helvetica Light" panose="020B0403020202020204" pitchFamily="34" charset="0"/>
                <a:cs typeface="Courier New" panose="02070309020205020404" pitchFamily="49" charset="0"/>
              </a:rPr>
              <a:t>pensado como una plataforma de podcast de próxima generación en la que se priorizan las conversaciones en directo.</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461088"/>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8</a:t>
            </a:r>
            <a:r>
              <a:rPr lang="es-ES" sz="4800" b="1" dirty="0">
                <a:latin typeface="Helvetica" panose="020B0604020202020204" pitchFamily="34" charset="0"/>
                <a:cs typeface="Helvetica" panose="020B0604020202020204" pitchFamily="34" charset="0"/>
              </a:rPr>
              <a:t>I</a:t>
            </a:r>
          </a:p>
        </p:txBody>
      </p:sp>
      <p:pic>
        <p:nvPicPr>
          <p:cNvPr id="3078" name="Picture 6" descr="Clubhouse, la red de moda a la que solo se accede por invitación de uno de  sus miembros">
            <a:extLst>
              <a:ext uri="{FF2B5EF4-FFF2-40B4-BE49-F238E27FC236}">
                <a16:creationId xmlns:a16="http://schemas.microsoft.com/office/drawing/2014/main" id="{4F35C363-C568-4E4F-AF39-3A98325F81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3083" y="360286"/>
            <a:ext cx="2488580" cy="442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75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1157526"/>
            <a:ext cx="2681642" cy="2616101"/>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WEARABLES BASADOS EN LA VOZ.</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Los relojes inteligentes, pulseras o zapatillas son dispositivos que registran nuestra actividad y que pueden convertirse en otro gran impulsor de valor para el contenido de audio.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El boom de los auriculares inalámbricos </a:t>
            </a:r>
            <a:r>
              <a:rPr lang="es-ES" sz="800" dirty="0">
                <a:latin typeface="Helvetica Light" panose="020B0403020202020204" pitchFamily="34" charset="0"/>
                <a:cs typeface="Courier New" panose="02070309020205020404" pitchFamily="49" charset="0"/>
              </a:rPr>
              <a:t>está abriendo mercado a más productos relacionados con nuestra capacidad auditiva, y </a:t>
            </a:r>
            <a:r>
              <a:rPr lang="es-ES" sz="800" b="1" dirty="0">
                <a:latin typeface="Helvetica Light" panose="020B0403020202020204" pitchFamily="34" charset="0"/>
                <a:cs typeface="Courier New" panose="02070309020205020404" pitchFamily="49" charset="0"/>
              </a:rPr>
              <a:t>han creado una nueva categoría dentro de los wearables llamada audibles.</a:t>
            </a:r>
            <a:r>
              <a:rPr lang="es-ES" sz="800" dirty="0">
                <a:latin typeface="Helvetica Light" panose="020B0403020202020204" pitchFamily="34" charset="0"/>
                <a:cs typeface="Courier New" panose="02070309020205020404" pitchFamily="49" charset="0"/>
              </a:rPr>
              <a:t> Estos acompañan al usuario allá donde vaya casi de manera imperceptible, dándonos la posibilidad de conectar con él en todo momento.</a:t>
            </a:r>
          </a:p>
          <a:p>
            <a:r>
              <a:rPr lang="es-ES" sz="800" dirty="0">
                <a:latin typeface="Helvetica Light" panose="020B0403020202020204" pitchFamily="34" charset="0"/>
                <a:cs typeface="Courier New" panose="02070309020205020404" pitchFamily="49" charset="0"/>
              </a:rPr>
              <a:t>Por ejemplo, </a:t>
            </a:r>
            <a:r>
              <a:rPr lang="es-ES" sz="800" b="1" dirty="0">
                <a:latin typeface="Helvetica Light" panose="020B0403020202020204" pitchFamily="34" charset="0"/>
                <a:cs typeface="Courier New" panose="02070309020205020404" pitchFamily="49" charset="0"/>
              </a:rPr>
              <a:t>existe la posibilidad es escuchar podcast dando uso a los Samsung Galaxy </a:t>
            </a:r>
            <a:r>
              <a:rPr lang="es-ES" sz="800" b="1" dirty="0" err="1">
                <a:latin typeface="Helvetica Light" panose="020B0403020202020204" pitchFamily="34" charset="0"/>
                <a:cs typeface="Courier New" panose="02070309020205020404" pitchFamily="49" charset="0"/>
              </a:rPr>
              <a:t>Watch</a:t>
            </a:r>
            <a:r>
              <a:rPr lang="es-ES" sz="800" b="1" dirty="0">
                <a:latin typeface="Helvetica Light" panose="020B0403020202020204" pitchFamily="34" charset="0"/>
                <a:cs typeface="Courier New" panose="02070309020205020404" pitchFamily="49" charset="0"/>
              </a:rPr>
              <a:t>.</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Por lo que conviene seguir de cerca esta tecnología y tenerla en cuenta en nuestra estrategia de marketing de contenidos en torno al audio.</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1004398"/>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9</a:t>
            </a:r>
            <a:r>
              <a:rPr lang="es-ES" sz="4800" b="1" dirty="0">
                <a:latin typeface="Helvetica" panose="020B0604020202020204" pitchFamily="34" charset="0"/>
                <a:cs typeface="Helvetica" panose="020B0604020202020204" pitchFamily="34" charset="0"/>
              </a:rPr>
              <a:t>I</a:t>
            </a:r>
          </a:p>
        </p:txBody>
      </p:sp>
      <p:pic>
        <p:nvPicPr>
          <p:cNvPr id="4" name="Imagen 3">
            <a:extLst>
              <a:ext uri="{FF2B5EF4-FFF2-40B4-BE49-F238E27FC236}">
                <a16:creationId xmlns:a16="http://schemas.microsoft.com/office/drawing/2014/main" id="{4B279F12-AD6A-4A9D-986B-20C75D59D3B8}"/>
              </a:ext>
            </a:extLst>
          </p:cNvPr>
          <p:cNvPicPr>
            <a:picLocks noChangeAspect="1"/>
          </p:cNvPicPr>
          <p:nvPr/>
        </p:nvPicPr>
        <p:blipFill>
          <a:blip r:embed="rId4"/>
          <a:stretch>
            <a:fillRect/>
          </a:stretch>
        </p:blipFill>
        <p:spPr>
          <a:xfrm>
            <a:off x="5180287" y="643053"/>
            <a:ext cx="2421639" cy="3857393"/>
          </a:xfrm>
          <a:prstGeom prst="rect">
            <a:avLst/>
          </a:prstGeom>
        </p:spPr>
      </p:pic>
    </p:spTree>
    <p:extLst>
      <p:ext uri="{BB962C8B-B14F-4D97-AF65-F5344CB8AC3E}">
        <p14:creationId xmlns:p14="http://schemas.microsoft.com/office/powerpoint/2010/main" val="263968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3">
            <a:extLst>
              <a:ext uri="{FF2B5EF4-FFF2-40B4-BE49-F238E27FC236}">
                <a16:creationId xmlns:a16="http://schemas.microsoft.com/office/drawing/2014/main" id="{18CA317C-06CA-4721-AA8E-2D80E15796D7}"/>
              </a:ext>
            </a:extLst>
          </p:cNvPr>
          <p:cNvSpPr/>
          <p:nvPr/>
        </p:nvSpPr>
        <p:spPr>
          <a:xfrm>
            <a:off x="0" y="460915"/>
            <a:ext cx="9144000" cy="1056396"/>
          </a:xfrm>
          <a:prstGeom prst="rect">
            <a:avLst/>
          </a:prstGeom>
          <a:solidFill>
            <a:srgbClr val="004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8" name="CuadroTexto 7">
            <a:extLst>
              <a:ext uri="{FF2B5EF4-FFF2-40B4-BE49-F238E27FC236}">
                <a16:creationId xmlns:a16="http://schemas.microsoft.com/office/drawing/2014/main" id="{911B0BCF-A935-46A8-A165-CE139F53D418}"/>
              </a:ext>
            </a:extLst>
          </p:cNvPr>
          <p:cNvSpPr txBox="1"/>
          <p:nvPr/>
        </p:nvSpPr>
        <p:spPr>
          <a:xfrm>
            <a:off x="2521412" y="560527"/>
            <a:ext cx="3517682" cy="923330"/>
          </a:xfrm>
          <a:prstGeom prst="rect">
            <a:avLst/>
          </a:prstGeom>
          <a:noFill/>
        </p:spPr>
        <p:txBody>
          <a:bodyPr wrap="square" rtlCol="0">
            <a:spAutoFit/>
          </a:bodyPr>
          <a:lstStyle/>
          <a:p>
            <a:r>
              <a:rPr lang="es-ES" sz="5400" b="1" dirty="0">
                <a:solidFill>
                  <a:schemeClr val="bg1"/>
                </a:solidFill>
                <a:latin typeface="Helvetica" panose="020B0604020202020204" pitchFamily="34" charset="0"/>
                <a:cs typeface="Helvetica" panose="020B0604020202020204" pitchFamily="34" charset="0"/>
              </a:rPr>
              <a:t>#9 TIPS</a:t>
            </a:r>
          </a:p>
        </p:txBody>
      </p:sp>
      <p:sp>
        <p:nvSpPr>
          <p:cNvPr id="6" name="CuadroTexto 5">
            <a:extLst>
              <a:ext uri="{FF2B5EF4-FFF2-40B4-BE49-F238E27FC236}">
                <a16:creationId xmlns:a16="http://schemas.microsoft.com/office/drawing/2014/main" id="{86F9882C-F32C-5746-A360-77AADBFEA51C}"/>
              </a:ext>
            </a:extLst>
          </p:cNvPr>
          <p:cNvSpPr txBox="1"/>
          <p:nvPr/>
        </p:nvSpPr>
        <p:spPr>
          <a:xfrm>
            <a:off x="2521412" y="1644402"/>
            <a:ext cx="4828478" cy="3112455"/>
          </a:xfrm>
          <a:prstGeom prst="rect">
            <a:avLst/>
          </a:prstGeom>
          <a:noFill/>
        </p:spPr>
        <p:txBody>
          <a:bodyPr wrap="square" rtlCol="0">
            <a:spAutoFit/>
          </a:bodyPr>
          <a:lstStyle>
            <a:defPPr>
              <a:defRPr lang="es-ES"/>
            </a:defPPr>
            <a:lvl1pPr algn="ctr">
              <a:defRPr sz="8000">
                <a:solidFill>
                  <a:schemeClr val="bg1"/>
                </a:solidFill>
                <a:latin typeface="Avenir Light" panose="020B0402020203020204" pitchFamily="34" charset="77"/>
                <a:ea typeface="Baskerville" panose="02020502070401020303" pitchFamily="18" charset="0"/>
              </a:defRPr>
            </a:lvl1pPr>
          </a:lstStyle>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#1 CONVENIENCIA EN FORMATOS</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#2 CLICKBAIT DE VALOR AÑADIDO </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#3 PODCAST COMO HERRAMIENTA DE BRANDING</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#4 GENERAR COMUNIDAD</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#5 GUION, TONO Y FORMA</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#6 REVISA LAS ESTADÍSTICAS Y MIDE RESULTADOS</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#7 EN BUSCA DEL HOSTING PERFECTO</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#8 NUEVAS FUNCIONES DE AUDIO EN LINKEDIN</a:t>
            </a:r>
          </a:p>
          <a:p>
            <a:pPr algn="l">
              <a:lnSpc>
                <a:spcPct val="150000"/>
              </a:lnSpc>
            </a:pPr>
            <a:r>
              <a:rPr lang="es-ES" sz="1200" b="1" dirty="0">
                <a:solidFill>
                  <a:schemeClr val="tx1"/>
                </a:solidFill>
                <a:latin typeface="Helvetica" panose="020B0604020202020204" pitchFamily="34" charset="0"/>
                <a:cs typeface="Helvetica" panose="020B0604020202020204" pitchFamily="34" charset="0"/>
              </a:rPr>
              <a:t>#9 WEARABLES BASADOS EN LA VOZ</a:t>
            </a:r>
          </a:p>
          <a:p>
            <a:pPr algn="l">
              <a:lnSpc>
                <a:spcPct val="150000"/>
              </a:lnSpc>
            </a:pPr>
            <a:endParaRPr lang="es-ES" sz="1200" b="1" dirty="0">
              <a:solidFill>
                <a:schemeClr val="tx1"/>
              </a:solidFill>
              <a:latin typeface="Helvetica" panose="020B0604020202020204" pitchFamily="34" charset="0"/>
              <a:cs typeface="Helvetica" panose="020B0604020202020204" pitchFamily="34" charset="0"/>
            </a:endParaRPr>
          </a:p>
          <a:p>
            <a:pPr algn="l">
              <a:lnSpc>
                <a:spcPct val="150000"/>
              </a:lnSpc>
            </a:pPr>
            <a:endParaRPr lang="es-ES" sz="1200" b="1"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812673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3">
            <a:extLst>
              <a:ext uri="{FF2B5EF4-FFF2-40B4-BE49-F238E27FC236}">
                <a16:creationId xmlns:a16="http://schemas.microsoft.com/office/drawing/2014/main" id="{18CA317C-06CA-4721-AA8E-2D80E15796D7}"/>
              </a:ext>
            </a:extLst>
          </p:cNvPr>
          <p:cNvSpPr/>
          <p:nvPr/>
        </p:nvSpPr>
        <p:spPr>
          <a:xfrm>
            <a:off x="0" y="2332991"/>
            <a:ext cx="9144000" cy="523220"/>
          </a:xfrm>
          <a:prstGeom prst="rect">
            <a:avLst/>
          </a:prstGeom>
          <a:solidFill>
            <a:srgbClr val="004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4048257" y="2933157"/>
            <a:ext cx="1145839" cy="483529"/>
          </a:xfrm>
          <a:prstGeom prst="rect">
            <a:avLst/>
          </a:prstGeom>
        </p:spPr>
      </p:pic>
      <p:sp>
        <p:nvSpPr>
          <p:cNvPr id="8" name="CuadroTexto 7">
            <a:extLst>
              <a:ext uri="{FF2B5EF4-FFF2-40B4-BE49-F238E27FC236}">
                <a16:creationId xmlns:a16="http://schemas.microsoft.com/office/drawing/2014/main" id="{911B0BCF-A935-46A8-A165-CE139F53D418}"/>
              </a:ext>
            </a:extLst>
          </p:cNvPr>
          <p:cNvSpPr txBox="1"/>
          <p:nvPr/>
        </p:nvSpPr>
        <p:spPr>
          <a:xfrm>
            <a:off x="1069848" y="2332991"/>
            <a:ext cx="6839712" cy="523220"/>
          </a:xfrm>
          <a:prstGeom prst="rect">
            <a:avLst/>
          </a:prstGeom>
          <a:noFill/>
        </p:spPr>
        <p:txBody>
          <a:bodyPr wrap="square" rtlCol="0">
            <a:spAutoFit/>
          </a:bodyPr>
          <a:lstStyle/>
          <a:p>
            <a:pPr algn="ctr"/>
            <a:r>
              <a:rPr lang="es-ES" sz="2800" b="1" dirty="0">
                <a:solidFill>
                  <a:schemeClr val="bg1"/>
                </a:solidFill>
                <a:latin typeface="Helvetica" panose="020B0604020202020204" pitchFamily="34" charset="0"/>
                <a:cs typeface="Helvetica" panose="020B0604020202020204" pitchFamily="34" charset="0"/>
              </a:rPr>
              <a:t>¿nos ponemos en marcha?</a:t>
            </a:r>
            <a:endParaRPr lang="es-ES" sz="4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051849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2737012" y="1492289"/>
            <a:ext cx="3669975" cy="1815882"/>
          </a:xfrm>
          <a:prstGeom prst="rect">
            <a:avLst/>
          </a:prstGeom>
          <a:noFill/>
        </p:spPr>
        <p:txBody>
          <a:bodyPr wrap="square" rtlCol="0">
            <a:spAutoFit/>
          </a:bodyPr>
          <a:lstStyle/>
          <a:p>
            <a:r>
              <a:rPr lang="es-ES" sz="800" dirty="0" err="1">
                <a:latin typeface="Helvetica Light" panose="020B0403020202020204" pitchFamily="34" charset="0"/>
                <a:cs typeface="Courier New" panose="02070309020205020404" pitchFamily="49" charset="0"/>
              </a:rPr>
              <a:t>Dentsu</a:t>
            </a:r>
            <a:r>
              <a:rPr lang="es-ES" sz="800" dirty="0">
                <a:latin typeface="Helvetica Light" panose="020B0403020202020204" pitchFamily="34" charset="0"/>
                <a:cs typeface="Courier New" panose="02070309020205020404" pitchFamily="49" charset="0"/>
              </a:rPr>
              <a:t> X y su departamento de ‘</a:t>
            </a:r>
            <a:r>
              <a:rPr lang="es-ES" sz="800" dirty="0" err="1">
                <a:latin typeface="Helvetica Light" panose="020B0403020202020204" pitchFamily="34" charset="0"/>
                <a:cs typeface="Courier New" panose="02070309020205020404" pitchFamily="49" charset="0"/>
              </a:rPr>
              <a:t>Consumer</a:t>
            </a:r>
            <a:r>
              <a:rPr lang="es-ES" sz="800" dirty="0">
                <a:latin typeface="Helvetica Light" panose="020B0403020202020204" pitchFamily="34" charset="0"/>
                <a:cs typeface="Courier New" panose="02070309020205020404" pitchFamily="49" charset="0"/>
              </a:rPr>
              <a:t> </a:t>
            </a:r>
            <a:r>
              <a:rPr lang="es-ES" sz="800" dirty="0" err="1">
                <a:latin typeface="Helvetica Light" panose="020B0403020202020204" pitchFamily="34" charset="0"/>
                <a:cs typeface="Courier New" panose="02070309020205020404" pitchFamily="49" charset="0"/>
              </a:rPr>
              <a:t>Insights</a:t>
            </a:r>
            <a:r>
              <a:rPr lang="es-ES" sz="800" dirty="0">
                <a:latin typeface="Helvetica Light" panose="020B0403020202020204" pitchFamily="34" charset="0"/>
                <a:cs typeface="Courier New" panose="02070309020205020404" pitchFamily="49" charset="0"/>
              </a:rPr>
              <a:t> &amp; </a:t>
            </a:r>
            <a:r>
              <a:rPr lang="es-ES" sz="800" dirty="0" err="1">
                <a:latin typeface="Helvetica Light" panose="020B0403020202020204" pitchFamily="34" charset="0"/>
                <a:cs typeface="Courier New" panose="02070309020205020404" pitchFamily="49" charset="0"/>
              </a:rPr>
              <a:t>Strategy</a:t>
            </a:r>
            <a:r>
              <a:rPr lang="es-ES" sz="800" dirty="0">
                <a:latin typeface="Helvetica Light" panose="020B0403020202020204" pitchFamily="34" charset="0"/>
                <a:cs typeface="Courier New" panose="02070309020205020404" pitchFamily="49" charset="0"/>
              </a:rPr>
              <a:t>’ analizaron la situación actual y las nuevas tendencias de consumo de audio en España con motivo del Día Internacional del Podcast.</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De acuerdo con su análisis</a:t>
            </a:r>
            <a:r>
              <a:rPr lang="es-ES" sz="800" b="1" dirty="0">
                <a:latin typeface="Helvetica Light" panose="020B0403020202020204" pitchFamily="34" charset="0"/>
                <a:cs typeface="Courier New" panose="02070309020205020404" pitchFamily="49" charset="0"/>
              </a:rPr>
              <a:t>, casi 10 millones de personas consumen audio online en España aunque, sin duda, es el podcast el que cuenta cada vez con más protagonismo en nuestro día a día.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El crecimiento se ha multiplicado por dos entre los españoles desde el año 2016 hasta alcanzar la cifra de 918.000 usuarios al día</a:t>
            </a:r>
            <a:r>
              <a:rPr lang="es-ES" sz="800" dirty="0">
                <a:latin typeface="Helvetica Light" panose="020B0403020202020204" pitchFamily="34" charset="0"/>
                <a:cs typeface="Courier New" panose="02070309020205020404" pitchFamily="49" charset="0"/>
              </a:rPr>
              <a:t>, según el reporte.</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Durante la mitad del 2020, en España se incrementó la escucha de podcast un 25% convirtiéndose en el </a:t>
            </a:r>
            <a:r>
              <a:rPr lang="es-ES" sz="800" b="1" dirty="0">
                <a:latin typeface="Helvetica Light" panose="020B0403020202020204" pitchFamily="34" charset="0"/>
                <a:cs typeface="Courier New" panose="02070309020205020404" pitchFamily="49" charset="0"/>
              </a:rPr>
              <a:t>segundo país europeo donde más crece este formato, solo por detrás de Italia.</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cxnSp>
        <p:nvCxnSpPr>
          <p:cNvPr id="5" name="Conector recto 4">
            <a:extLst>
              <a:ext uri="{FF2B5EF4-FFF2-40B4-BE49-F238E27FC236}">
                <a16:creationId xmlns:a16="http://schemas.microsoft.com/office/drawing/2014/main" id="{F539F0EE-2680-4042-A652-5AD25892A69F}"/>
              </a:ext>
            </a:extLst>
          </p:cNvPr>
          <p:cNvCxnSpPr>
            <a:cxnSpLocks/>
          </p:cNvCxnSpPr>
          <p:nvPr/>
        </p:nvCxnSpPr>
        <p:spPr>
          <a:xfrm>
            <a:off x="2802673" y="3431768"/>
            <a:ext cx="6341327" cy="0"/>
          </a:xfrm>
          <a:prstGeom prst="line">
            <a:avLst/>
          </a:prstGeom>
          <a:ln w="38100">
            <a:solidFill>
              <a:srgbClr val="004481"/>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D509E29F-32FC-4DDF-816F-B8E0EA11B9A7}"/>
              </a:ext>
            </a:extLst>
          </p:cNvPr>
          <p:cNvCxnSpPr>
            <a:cxnSpLocks/>
          </p:cNvCxnSpPr>
          <p:nvPr/>
        </p:nvCxnSpPr>
        <p:spPr>
          <a:xfrm>
            <a:off x="0" y="1324189"/>
            <a:ext cx="6304156" cy="0"/>
          </a:xfrm>
          <a:prstGeom prst="line">
            <a:avLst/>
          </a:prstGeom>
          <a:ln w="38100">
            <a:solidFill>
              <a:srgbClr val="00448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247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5570263" y="1048256"/>
            <a:ext cx="3008335" cy="3046988"/>
          </a:xfrm>
          <a:prstGeom prst="rect">
            <a:avLst/>
          </a:prstGeom>
          <a:noFill/>
        </p:spPr>
        <p:txBody>
          <a:bodyPr wrap="square" rtlCol="0">
            <a:spAutoFit/>
          </a:bodyPr>
          <a:lstStyle/>
          <a:p>
            <a:r>
              <a:rPr lang="es-ES" sz="800" dirty="0">
                <a:latin typeface="Helvetica Light" panose="020B0403020202020204" pitchFamily="34" charset="0"/>
                <a:cs typeface="Courier New" panose="02070309020205020404" pitchFamily="49" charset="0"/>
              </a:rPr>
              <a:t>En lo que respecta al </a:t>
            </a:r>
            <a:r>
              <a:rPr lang="es-ES" sz="800" b="1" dirty="0">
                <a:latin typeface="Helvetica Light" panose="020B0403020202020204" pitchFamily="34" charset="0"/>
                <a:cs typeface="Courier New" panose="02070309020205020404" pitchFamily="49" charset="0"/>
              </a:rPr>
              <a:t>perfil del oyente de podcasts en España</a:t>
            </a:r>
            <a:r>
              <a:rPr lang="es-ES" sz="800" dirty="0">
                <a:latin typeface="Helvetica Light" panose="020B0403020202020204" pitchFamily="34" charset="0"/>
                <a:cs typeface="Courier New" panose="02070309020205020404" pitchFamily="49" charset="0"/>
              </a:rPr>
              <a:t>, tal y como analizan desde la plataforma de </a:t>
            </a:r>
            <a:r>
              <a:rPr lang="es-ES" sz="800" dirty="0" err="1">
                <a:latin typeface="Helvetica Light" panose="020B0403020202020204" pitchFamily="34" charset="0"/>
                <a:cs typeface="Courier New" panose="02070309020205020404" pitchFamily="49" charset="0"/>
              </a:rPr>
              <a:t>podcasting</a:t>
            </a:r>
            <a:r>
              <a:rPr lang="es-ES" sz="800" dirty="0">
                <a:latin typeface="Helvetica Light" panose="020B0403020202020204" pitchFamily="34" charset="0"/>
                <a:cs typeface="Courier New" panose="02070309020205020404" pitchFamily="49" charset="0"/>
              </a:rPr>
              <a:t> </a:t>
            </a:r>
            <a:r>
              <a:rPr lang="es-ES" sz="800" dirty="0" err="1">
                <a:latin typeface="Helvetica Light" panose="020B0403020202020204" pitchFamily="34" charset="0"/>
                <a:cs typeface="Courier New" panose="02070309020205020404" pitchFamily="49" charset="0"/>
              </a:rPr>
              <a:t>Podimo</a:t>
            </a:r>
            <a:r>
              <a:rPr lang="es-ES" sz="800" dirty="0">
                <a:latin typeface="Helvetica Light" panose="020B0403020202020204" pitchFamily="34" charset="0"/>
                <a:cs typeface="Courier New" panose="02070309020205020404" pitchFamily="49" charset="0"/>
              </a:rPr>
              <a:t>, este es </a:t>
            </a:r>
            <a:r>
              <a:rPr lang="es-ES" sz="800" b="1" dirty="0">
                <a:latin typeface="Helvetica Light" panose="020B0403020202020204" pitchFamily="34" charset="0"/>
                <a:cs typeface="Courier New" panose="02070309020205020404" pitchFamily="49" charset="0"/>
              </a:rPr>
              <a:t>hombre o mujer, de entre 25 y 45 años que reside en grandes metrópolis.</a:t>
            </a:r>
            <a:r>
              <a:rPr lang="es-ES" sz="800" dirty="0">
                <a:latin typeface="Helvetica Light" panose="020B0403020202020204" pitchFamily="34" charset="0"/>
                <a:cs typeface="Courier New" panose="02070309020205020404" pitchFamily="49" charset="0"/>
              </a:rPr>
              <a:t> En cuanto a sus hábitos de escucha, </a:t>
            </a:r>
            <a:r>
              <a:rPr lang="es-ES" sz="800" b="1" dirty="0">
                <a:latin typeface="Helvetica Light" panose="020B0403020202020204" pitchFamily="34" charset="0"/>
                <a:cs typeface="Courier New" panose="02070309020205020404" pitchFamily="49" charset="0"/>
              </a:rPr>
              <a:t>suele consumir podcasts dos veces al día, con sesiones de escucha de entre 20 y 30 minutos, lo que supone un total de 15 horas de audio al mes. En cuanto al idioma, hay que destacar que la mayoría de los oyentes de podcasts en nuestro país prefieren disfrutar de contenidos en castellano </a:t>
            </a:r>
            <a:r>
              <a:rPr lang="es-ES" sz="800" dirty="0">
                <a:latin typeface="Helvetica Light" panose="020B0403020202020204" pitchFamily="34" charset="0"/>
                <a:cs typeface="Courier New" panose="02070309020205020404" pitchFamily="49" charset="0"/>
              </a:rPr>
              <a:t>hasta el punto de que menos del 15% de las escuchas se hacen en otro idioma. </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Por otro lado, </a:t>
            </a:r>
            <a:r>
              <a:rPr lang="es-ES" sz="800" b="1" dirty="0">
                <a:latin typeface="Helvetica Light" panose="020B0403020202020204" pitchFamily="34" charset="0"/>
                <a:cs typeface="Courier New" panose="02070309020205020404" pitchFamily="49" charset="0"/>
              </a:rPr>
              <a:t>la pandemia también ha provocado que se suavice el efecto sierra en las horas en las que suelen consumir podcast</a:t>
            </a:r>
            <a:r>
              <a:rPr lang="es-ES" sz="800" dirty="0">
                <a:latin typeface="Helvetica Light" panose="020B0403020202020204" pitchFamily="34" charset="0"/>
                <a:cs typeface="Courier New" panose="02070309020205020404" pitchFamily="49" charset="0"/>
              </a:rPr>
              <a:t>. De esta forma, </a:t>
            </a:r>
            <a:r>
              <a:rPr lang="es-ES" sz="800" b="1" dirty="0">
                <a:latin typeface="Helvetica Light" panose="020B0403020202020204" pitchFamily="34" charset="0"/>
                <a:cs typeface="Courier New" panose="02070309020205020404" pitchFamily="49" charset="0"/>
              </a:rPr>
              <a:t>los españoles escuchan contenidos principalmente durante las horas laborales,</a:t>
            </a:r>
            <a:r>
              <a:rPr lang="es-ES" sz="800" dirty="0">
                <a:latin typeface="Helvetica Light" panose="020B0403020202020204" pitchFamily="34" charset="0"/>
                <a:cs typeface="Courier New" panose="02070309020205020404" pitchFamily="49" charset="0"/>
              </a:rPr>
              <a:t> es decir, entre las 8h y las 18h. A partir de las 20h caen las escuchas, momento en el que los consumidores seguramente le dediquen su tiempo a consumir contenidos audiovisuales.</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En cuanto a las </a:t>
            </a:r>
            <a:r>
              <a:rPr lang="es-ES" sz="800" b="1" dirty="0">
                <a:latin typeface="Helvetica Light" panose="020B0403020202020204" pitchFamily="34" charset="0"/>
                <a:cs typeface="Courier New" panose="02070309020205020404" pitchFamily="49" charset="0"/>
              </a:rPr>
              <a:t>razones por las cuales los usuarios deciden consumir este tipo de contenido</a:t>
            </a:r>
            <a:r>
              <a:rPr lang="es-ES" sz="800" dirty="0">
                <a:latin typeface="Helvetica Light" panose="020B0403020202020204" pitchFamily="34" charset="0"/>
                <a:cs typeface="Courier New" panose="02070309020205020404" pitchFamily="49" charset="0"/>
              </a:rPr>
              <a:t>, </a:t>
            </a:r>
            <a:r>
              <a:rPr lang="es-ES" sz="800" b="1" dirty="0">
                <a:latin typeface="Helvetica Light" panose="020B0403020202020204" pitchFamily="34" charset="0"/>
                <a:cs typeface="Courier New" panose="02070309020205020404" pitchFamily="49" charset="0"/>
              </a:rPr>
              <a:t>un 30% destaca la posibilidad de escuchar el contenido cuando quiera</a:t>
            </a:r>
            <a:r>
              <a:rPr lang="es-ES" sz="800" dirty="0">
                <a:latin typeface="Helvetica Light" panose="020B0403020202020204" pitchFamily="34" charset="0"/>
                <a:cs typeface="Courier New" panose="02070309020205020404" pitchFamily="49" charset="0"/>
              </a:rPr>
              <a:t>. </a:t>
            </a:r>
            <a:r>
              <a:rPr lang="es-ES" sz="800" b="1" dirty="0">
                <a:latin typeface="Helvetica Light" panose="020B0403020202020204" pitchFamily="34" charset="0"/>
                <a:cs typeface="Courier New" panose="02070309020205020404" pitchFamily="49" charset="0"/>
              </a:rPr>
              <a:t>Un 27% lo hace para entretenerse o relajarse; un 23% para aprender cosas nuevas y un 20% para informarse. </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pic>
        <p:nvPicPr>
          <p:cNvPr id="1026" name="Picture 2" descr="infografía">
            <a:extLst>
              <a:ext uri="{FF2B5EF4-FFF2-40B4-BE49-F238E27FC236}">
                <a16:creationId xmlns:a16="http://schemas.microsoft.com/office/drawing/2014/main" id="{2554154F-420A-4822-8E6A-8202E95653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2493"/>
            <a:ext cx="4846370" cy="369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14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4692440" y="1075909"/>
            <a:ext cx="3908460" cy="3170099"/>
          </a:xfrm>
          <a:prstGeom prst="rect">
            <a:avLst/>
          </a:prstGeom>
          <a:noFill/>
        </p:spPr>
        <p:txBody>
          <a:bodyPr wrap="square" rtlCol="0">
            <a:spAutoFit/>
          </a:bodyPr>
          <a:lstStyle/>
          <a:p>
            <a:r>
              <a:rPr lang="es-ES" sz="800" b="1" dirty="0">
                <a:latin typeface="Helvetica Light" panose="020B0403020202020204" pitchFamily="34" charset="0"/>
                <a:cs typeface="Courier New" panose="02070309020205020404" pitchFamily="49" charset="0"/>
              </a:rPr>
              <a:t>Según un estudio de Spotify, un </a:t>
            </a:r>
            <a:r>
              <a:rPr lang="es-ES" sz="800" b="1" dirty="0" err="1">
                <a:latin typeface="Helvetica Light" panose="020B0403020202020204" pitchFamily="34" charset="0"/>
                <a:cs typeface="Courier New" panose="02070309020205020404" pitchFamily="49" charset="0"/>
              </a:rPr>
              <a:t>insight</a:t>
            </a:r>
            <a:r>
              <a:rPr lang="es-ES" sz="800" b="1" dirty="0">
                <a:latin typeface="Helvetica Light" panose="020B0403020202020204" pitchFamily="34" charset="0"/>
                <a:cs typeface="Courier New" panose="02070309020205020404" pitchFamily="49" charset="0"/>
              </a:rPr>
              <a:t> llamativo es que el 32% de los españoles se enganchan a los podcasts nuevos gracias a las recomendaciones de amigos o familiares y el 34% a través de las redes sociales</a:t>
            </a:r>
            <a:r>
              <a:rPr lang="es-ES" sz="800" dirty="0">
                <a:latin typeface="Helvetica Light" panose="020B0403020202020204" pitchFamily="34" charset="0"/>
                <a:cs typeface="Courier New" panose="02070309020205020404" pitchFamily="49" charset="0"/>
              </a:rPr>
              <a:t>. </a:t>
            </a:r>
            <a:r>
              <a:rPr lang="es-ES" sz="800" b="1" dirty="0">
                <a:latin typeface="Helvetica Light" panose="020B0403020202020204" pitchFamily="34" charset="0"/>
                <a:cs typeface="Courier New" panose="02070309020205020404" pitchFamily="49" charset="0"/>
              </a:rPr>
              <a:t>El resto los encuentran en sus apps de podcasts (19%) y en exploradores de internet (15%).</a:t>
            </a:r>
          </a:p>
          <a:p>
            <a:endParaRPr lang="es-ES" sz="800" b="1"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El informe se completa con los resultados de una encuesta de Ipsos- comisionada por Spotify- sobre la opinión de los españoles hacia los podcasts y su futuro en nuestro país. Destaca que </a:t>
            </a:r>
            <a:r>
              <a:rPr lang="es-ES" sz="800" b="1" dirty="0">
                <a:latin typeface="Helvetica Light" panose="020B0403020202020204" pitchFamily="34" charset="0"/>
                <a:cs typeface="Courier New" panose="02070309020205020404" pitchFamily="49" charset="0"/>
              </a:rPr>
              <a:t>las personas de entre 35 y 65 años hacen un mayor caso a las recomendaciones, mientras que los jóvenes acuden más a las redes sociales.</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Los datos de la encuesta de Spotify profundizan en dibujar el perfil de los oyentes de podcasts en función de cómo los disfrutan y el tiempo que pasan escuchándolos. </a:t>
            </a:r>
          </a:p>
          <a:p>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800" b="1" dirty="0">
                <a:latin typeface="Helvetica Light" panose="020B0403020202020204" pitchFamily="34" charset="0"/>
                <a:cs typeface="Courier New" panose="02070309020205020404" pitchFamily="49" charset="0"/>
              </a:rPr>
              <a:t>El que no tiene tiempo. </a:t>
            </a:r>
            <a:r>
              <a:rPr lang="es-ES" sz="800" dirty="0">
                <a:latin typeface="Helvetica Light" panose="020B0403020202020204" pitchFamily="34" charset="0"/>
                <a:cs typeface="Courier New" panose="02070309020205020404" pitchFamily="49" charset="0"/>
              </a:rPr>
              <a:t>El 69% de los españoles encuestados prefieren que sus episodios sean cortos, de 20 minutos de duración.</a:t>
            </a:r>
          </a:p>
          <a:p>
            <a:pPr marL="171450" indent="-171450">
              <a:buClr>
                <a:schemeClr val="accent1">
                  <a:lumMod val="75000"/>
                </a:schemeClr>
              </a:buClr>
              <a:buFont typeface="Wingdings" panose="05000000000000000000" pitchFamily="2" charset="2"/>
              <a:buChar char="§"/>
            </a:pPr>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800" b="1" dirty="0">
                <a:latin typeface="Helvetica Light" panose="020B0403020202020204" pitchFamily="34" charset="0"/>
                <a:cs typeface="Courier New" panose="02070309020205020404" pitchFamily="49" charset="0"/>
              </a:rPr>
              <a:t>El enamorado de los podcasts</a:t>
            </a:r>
            <a:r>
              <a:rPr lang="es-ES" sz="800" dirty="0">
                <a:latin typeface="Helvetica Light" panose="020B0403020202020204" pitchFamily="34" charset="0"/>
                <a:cs typeface="Courier New" panose="02070309020205020404" pitchFamily="49" charset="0"/>
              </a:rPr>
              <a:t>. El 25% de los españoles que consumen podcasts los escuchan por más de 30 minutos seguidos y un 9% llegan a escuchar incluso más de 1 hora seguida.</a:t>
            </a:r>
          </a:p>
          <a:p>
            <a:pPr marL="171450" indent="-171450">
              <a:buClr>
                <a:schemeClr val="accent1">
                  <a:lumMod val="75000"/>
                </a:schemeClr>
              </a:buClr>
              <a:buFont typeface="Wingdings" panose="05000000000000000000" pitchFamily="2" charset="2"/>
              <a:buChar char="§"/>
            </a:pPr>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800" b="1" dirty="0">
                <a:latin typeface="Helvetica Light" panose="020B0403020202020204" pitchFamily="34" charset="0"/>
                <a:cs typeface="Courier New" panose="02070309020205020404" pitchFamily="49" charset="0"/>
              </a:rPr>
              <a:t>El que es fiel a su podcast favorito</a:t>
            </a:r>
            <a:r>
              <a:rPr lang="es-ES" sz="800" dirty="0">
                <a:latin typeface="Helvetica Light" panose="020B0403020202020204" pitchFamily="34" charset="0"/>
                <a:cs typeface="Courier New" panose="02070309020205020404" pitchFamily="49" charset="0"/>
              </a:rPr>
              <a:t>. El 72% de los españoles son fieles a su podcast favorito y escuchan solo ese.</a:t>
            </a:r>
          </a:p>
          <a:p>
            <a:pPr marL="171450" indent="-171450">
              <a:buClr>
                <a:schemeClr val="accent1">
                  <a:lumMod val="75000"/>
                </a:schemeClr>
              </a:buClr>
              <a:buFont typeface="Wingdings" panose="05000000000000000000" pitchFamily="2" charset="2"/>
              <a:buChar char="§"/>
            </a:pPr>
            <a:endParaRPr lang="es-ES" sz="8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800" b="1" dirty="0">
                <a:latin typeface="Helvetica Light" panose="020B0403020202020204" pitchFamily="34" charset="0"/>
                <a:cs typeface="Courier New" panose="02070309020205020404" pitchFamily="49" charset="0"/>
              </a:rPr>
              <a:t>El que escucha más de un podcast</a:t>
            </a:r>
            <a:r>
              <a:rPr lang="es-ES" sz="800" dirty="0">
                <a:latin typeface="Helvetica Light" panose="020B0403020202020204" pitchFamily="34" charset="0"/>
                <a:cs typeface="Courier New" panose="02070309020205020404" pitchFamily="49" charset="0"/>
              </a:rPr>
              <a:t>. Un 22% de los españoles confiesan su adicción por escuchar diferentes podcasts a la vez.</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grpSp>
        <p:nvGrpSpPr>
          <p:cNvPr id="4" name="Grupo 3">
            <a:extLst>
              <a:ext uri="{FF2B5EF4-FFF2-40B4-BE49-F238E27FC236}">
                <a16:creationId xmlns:a16="http://schemas.microsoft.com/office/drawing/2014/main" id="{771BC0C1-9CC7-4063-AC9E-37C4D7486AEB}"/>
              </a:ext>
            </a:extLst>
          </p:cNvPr>
          <p:cNvGrpSpPr/>
          <p:nvPr/>
        </p:nvGrpSpPr>
        <p:grpSpPr>
          <a:xfrm>
            <a:off x="0" y="736684"/>
            <a:ext cx="4177990" cy="3597595"/>
            <a:chOff x="3601221" y="287725"/>
            <a:chExt cx="5564011" cy="4791075"/>
          </a:xfrm>
        </p:grpSpPr>
        <p:pic>
          <p:nvPicPr>
            <p:cNvPr id="2056" name="Picture 8" descr="Your Daily Podcasts': Spotify lanza una lista de reproducción de episodios  recomendados para cada día">
              <a:extLst>
                <a:ext uri="{FF2B5EF4-FFF2-40B4-BE49-F238E27FC236}">
                  <a16:creationId xmlns:a16="http://schemas.microsoft.com/office/drawing/2014/main" id="{932BB326-1DD4-4BE9-BBC9-AFA73D3250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534" r="29519"/>
            <a:stretch/>
          </p:blipFill>
          <p:spPr bwMode="auto">
            <a:xfrm>
              <a:off x="6004335" y="287725"/>
              <a:ext cx="3160897" cy="479107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Nadie sabe nada, el podcast más escuchado de España en Spotify. Fernando  Simón, el podcaster más esperado - Marketing 4 Ecommerce - Tu revista de  marketing online para e-commerce">
              <a:extLst>
                <a:ext uri="{FF2B5EF4-FFF2-40B4-BE49-F238E27FC236}">
                  <a16:creationId xmlns:a16="http://schemas.microsoft.com/office/drawing/2014/main" id="{7C6CD9FF-869D-49AB-B12D-C408FEC5A36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3740"/>
            <a:stretch/>
          </p:blipFill>
          <p:spPr bwMode="auto">
            <a:xfrm>
              <a:off x="3601221" y="287725"/>
              <a:ext cx="2401229" cy="479107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30306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3">
            <a:extLst>
              <a:ext uri="{FF2B5EF4-FFF2-40B4-BE49-F238E27FC236}">
                <a16:creationId xmlns:a16="http://schemas.microsoft.com/office/drawing/2014/main" id="{18CA317C-06CA-4721-AA8E-2D80E15796D7}"/>
              </a:ext>
            </a:extLst>
          </p:cNvPr>
          <p:cNvSpPr/>
          <p:nvPr/>
        </p:nvSpPr>
        <p:spPr>
          <a:xfrm>
            <a:off x="0" y="1665249"/>
            <a:ext cx="9144000" cy="1492715"/>
          </a:xfrm>
          <a:prstGeom prst="rect">
            <a:avLst/>
          </a:prstGeom>
          <a:solidFill>
            <a:srgbClr val="004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8" name="CuadroTexto 7">
            <a:extLst>
              <a:ext uri="{FF2B5EF4-FFF2-40B4-BE49-F238E27FC236}">
                <a16:creationId xmlns:a16="http://schemas.microsoft.com/office/drawing/2014/main" id="{911B0BCF-A935-46A8-A165-CE139F53D418}"/>
              </a:ext>
            </a:extLst>
          </p:cNvPr>
          <p:cNvSpPr txBox="1"/>
          <p:nvPr/>
        </p:nvSpPr>
        <p:spPr>
          <a:xfrm>
            <a:off x="2862336" y="1538178"/>
            <a:ext cx="3517682" cy="1569660"/>
          </a:xfrm>
          <a:prstGeom prst="rect">
            <a:avLst/>
          </a:prstGeom>
          <a:noFill/>
        </p:spPr>
        <p:txBody>
          <a:bodyPr wrap="square" rtlCol="0">
            <a:spAutoFit/>
          </a:bodyPr>
          <a:lstStyle/>
          <a:p>
            <a:r>
              <a:rPr lang="es-ES" sz="7200" b="1" dirty="0">
                <a:solidFill>
                  <a:schemeClr val="bg1"/>
                </a:solidFill>
                <a:latin typeface="Helvetica" panose="020B0604020202020204" pitchFamily="34" charset="0"/>
                <a:cs typeface="Helvetica" panose="020B0604020202020204" pitchFamily="34" charset="0"/>
              </a:rPr>
              <a:t>#9 TIPS</a:t>
            </a:r>
          </a:p>
          <a:p>
            <a:r>
              <a:rPr lang="es-ES" sz="1200" dirty="0">
                <a:solidFill>
                  <a:schemeClr val="bg1"/>
                </a:solidFill>
                <a:latin typeface="Helvetica" panose="020B0604020202020204" pitchFamily="34" charset="0"/>
                <a:cs typeface="Helvetica" panose="020B0604020202020204" pitchFamily="34" charset="0"/>
              </a:rPr>
              <a:t>PARA INTEGRAR CON ÉXITO LOS PODCASTS EN NUESTRA ESTRATEGIA DE MARKETING</a:t>
            </a:r>
          </a:p>
        </p:txBody>
      </p:sp>
    </p:spTree>
    <p:extLst>
      <p:ext uri="{BB962C8B-B14F-4D97-AF65-F5344CB8AC3E}">
        <p14:creationId xmlns:p14="http://schemas.microsoft.com/office/powerpoint/2010/main" val="861866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800017"/>
            <a:ext cx="2917383" cy="3600986"/>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CONVENIENCIA EN FORMATOS.</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El podcast se debe presentar como una opción más a la hora de compartir contenido con tu audiencia. Es decir, </a:t>
            </a:r>
            <a:r>
              <a:rPr lang="es-ES" sz="800" b="1" dirty="0">
                <a:latin typeface="Helvetica Light" panose="020B0403020202020204" pitchFamily="34" charset="0"/>
                <a:cs typeface="Courier New" panose="02070309020205020404" pitchFamily="49" charset="0"/>
              </a:rPr>
              <a:t>no conviene que lo enfoquemos como una alternativa que sustituya a otros formatos de comunicación </a:t>
            </a:r>
            <a:r>
              <a:rPr lang="es-ES" sz="800" dirty="0">
                <a:latin typeface="Helvetica Light" panose="020B0403020202020204" pitchFamily="34" charset="0"/>
                <a:cs typeface="Courier New" panose="02070309020205020404" pitchFamily="49" charset="0"/>
              </a:rPr>
              <a:t>como los vídeos o los artículos.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En la era de la conveniencia es importante ofrecer la información a través de diversos canales para que sea el cliente el que decida cuándo y cómo acceder a ellos, </a:t>
            </a:r>
            <a:r>
              <a:rPr lang="es-ES" sz="800" dirty="0">
                <a:latin typeface="Helvetica Light" panose="020B0403020202020204" pitchFamily="34" charset="0"/>
                <a:cs typeface="Courier New" panose="02070309020205020404" pitchFamily="49" charset="0"/>
              </a:rPr>
              <a:t>mejorando así la accesibilidad y logrando que nuestro contenido funcione en más plataformas.</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Muchas veces resulta incómodo tener que rebobinar un audio o avanzar un vídeo para llegar a determinado contenido que, por el contrario, sí podríamos filtrar mediante búsqueda de </a:t>
            </a:r>
            <a:r>
              <a:rPr lang="es-ES" sz="800" dirty="0" err="1">
                <a:latin typeface="Helvetica Light" panose="020B0403020202020204" pitchFamily="34" charset="0"/>
                <a:cs typeface="Courier New" panose="02070309020205020404" pitchFamily="49" charset="0"/>
              </a:rPr>
              <a:t>keyword</a:t>
            </a:r>
            <a:r>
              <a:rPr lang="es-ES" sz="800" dirty="0">
                <a:latin typeface="Helvetica Light" panose="020B0403020202020204" pitchFamily="34" charset="0"/>
                <a:cs typeface="Courier New" panose="02070309020205020404" pitchFamily="49" charset="0"/>
              </a:rPr>
              <a:t> en un artículo. Del mismo modo, en muchas ocasiones no tenemos tiempo de sentarnos a leer una noticia pero sí nos gustaría ir escucharla mientras simultaneamos eso con otras tareas. </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Por lo tanto, </a:t>
            </a:r>
            <a:r>
              <a:rPr lang="es-ES" sz="800" b="1" dirty="0">
                <a:latin typeface="Helvetica Light" panose="020B0403020202020204" pitchFamily="34" charset="0"/>
                <a:cs typeface="Courier New" panose="02070309020205020404" pitchFamily="49" charset="0"/>
              </a:rPr>
              <a:t>será de especial relevancia establecer una estrategia de contenidos inclusiva y no sustitutiva que además sea flexible y versátil.</a:t>
            </a:r>
            <a:r>
              <a:rPr lang="es-ES" sz="800" dirty="0">
                <a:latin typeface="Helvetica Light" panose="020B0403020202020204" pitchFamily="34" charset="0"/>
                <a:cs typeface="Courier New" panose="02070309020205020404" pitchFamily="49" charset="0"/>
              </a:rPr>
              <a:t> Para ello, herramientas como la transcripción automática de podcast serán fundamentales, fomentando así la creación de más puntos de contacto para llegar a nuestros oyentes.</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646889"/>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1</a:t>
            </a:r>
            <a:r>
              <a:rPr lang="es-ES" sz="4800" b="1" dirty="0">
                <a:latin typeface="Helvetica" panose="020B0604020202020204" pitchFamily="34" charset="0"/>
                <a:cs typeface="Helvetica" panose="020B0604020202020204" pitchFamily="34" charset="0"/>
              </a:rPr>
              <a:t>I</a:t>
            </a:r>
          </a:p>
        </p:txBody>
      </p:sp>
      <p:grpSp>
        <p:nvGrpSpPr>
          <p:cNvPr id="10" name="Grupo 9">
            <a:extLst>
              <a:ext uri="{FF2B5EF4-FFF2-40B4-BE49-F238E27FC236}">
                <a16:creationId xmlns:a16="http://schemas.microsoft.com/office/drawing/2014/main" id="{332382EE-7769-4FAF-9D38-31CED091979E}"/>
              </a:ext>
            </a:extLst>
          </p:cNvPr>
          <p:cNvGrpSpPr/>
          <p:nvPr/>
        </p:nvGrpSpPr>
        <p:grpSpPr>
          <a:xfrm>
            <a:off x="4198671" y="753288"/>
            <a:ext cx="4673323" cy="3854641"/>
            <a:chOff x="294777" y="511279"/>
            <a:chExt cx="4673323" cy="3854641"/>
          </a:xfrm>
        </p:grpSpPr>
        <p:pic>
          <p:nvPicPr>
            <p:cNvPr id="11" name="Imagen 10">
              <a:extLst>
                <a:ext uri="{FF2B5EF4-FFF2-40B4-BE49-F238E27FC236}">
                  <a16:creationId xmlns:a16="http://schemas.microsoft.com/office/drawing/2014/main" id="{8BF8EAB2-3325-477B-AD11-07F5A777FF17}"/>
                </a:ext>
              </a:extLst>
            </p:cNvPr>
            <p:cNvPicPr>
              <a:picLocks noChangeAspect="1"/>
            </p:cNvPicPr>
            <p:nvPr/>
          </p:nvPicPr>
          <p:blipFill rotWithShape="1">
            <a:blip r:embed="rId4"/>
            <a:srcRect l="18406" t="74581" r="16159" b="5838"/>
            <a:stretch/>
          </p:blipFill>
          <p:spPr>
            <a:xfrm>
              <a:off x="497422" y="511279"/>
              <a:ext cx="4369356" cy="735494"/>
            </a:xfrm>
            <a:prstGeom prst="rect">
              <a:avLst/>
            </a:prstGeom>
          </p:spPr>
        </p:pic>
        <p:pic>
          <p:nvPicPr>
            <p:cNvPr id="14" name="Imagen 13">
              <a:extLst>
                <a:ext uri="{FF2B5EF4-FFF2-40B4-BE49-F238E27FC236}">
                  <a16:creationId xmlns:a16="http://schemas.microsoft.com/office/drawing/2014/main" id="{01693FD4-EAF4-4212-90A0-55FA32A1D6BC}"/>
                </a:ext>
              </a:extLst>
            </p:cNvPr>
            <p:cNvPicPr>
              <a:picLocks noChangeAspect="1"/>
            </p:cNvPicPr>
            <p:nvPr/>
          </p:nvPicPr>
          <p:blipFill rotWithShape="1">
            <a:blip r:embed="rId5"/>
            <a:srcRect l="25942" t="73816" r="24057" b="15749"/>
            <a:stretch/>
          </p:blipFill>
          <p:spPr>
            <a:xfrm>
              <a:off x="294777" y="3829207"/>
              <a:ext cx="4572001" cy="536713"/>
            </a:xfrm>
            <a:prstGeom prst="rect">
              <a:avLst/>
            </a:prstGeom>
          </p:spPr>
        </p:pic>
        <p:pic>
          <p:nvPicPr>
            <p:cNvPr id="15" name="Imagen 14">
              <a:extLst>
                <a:ext uri="{FF2B5EF4-FFF2-40B4-BE49-F238E27FC236}">
                  <a16:creationId xmlns:a16="http://schemas.microsoft.com/office/drawing/2014/main" id="{2BC180E3-9B38-4A7A-A0C1-86DD651C2D5C}"/>
                </a:ext>
              </a:extLst>
            </p:cNvPr>
            <p:cNvPicPr>
              <a:picLocks noChangeAspect="1"/>
            </p:cNvPicPr>
            <p:nvPr/>
          </p:nvPicPr>
          <p:blipFill rotWithShape="1">
            <a:blip r:embed="rId6"/>
            <a:srcRect l="19783" t="36457" r="60724" b="13430"/>
            <a:stretch/>
          </p:blipFill>
          <p:spPr>
            <a:xfrm>
              <a:off x="1827336" y="1376687"/>
              <a:ext cx="1655589" cy="2394142"/>
            </a:xfrm>
            <a:prstGeom prst="rect">
              <a:avLst/>
            </a:prstGeom>
          </p:spPr>
        </p:pic>
        <p:pic>
          <p:nvPicPr>
            <p:cNvPr id="16" name="Imagen 15">
              <a:extLst>
                <a:ext uri="{FF2B5EF4-FFF2-40B4-BE49-F238E27FC236}">
                  <a16:creationId xmlns:a16="http://schemas.microsoft.com/office/drawing/2014/main" id="{217471AF-68D3-48E8-B7FD-7464FD8A2989}"/>
                </a:ext>
              </a:extLst>
            </p:cNvPr>
            <p:cNvPicPr>
              <a:picLocks noChangeAspect="1"/>
            </p:cNvPicPr>
            <p:nvPr/>
          </p:nvPicPr>
          <p:blipFill rotWithShape="1">
            <a:blip r:embed="rId7"/>
            <a:srcRect l="20072" t="21642" r="64348" b="37907"/>
            <a:stretch/>
          </p:blipFill>
          <p:spPr>
            <a:xfrm>
              <a:off x="396099" y="1376687"/>
              <a:ext cx="1352722" cy="1975601"/>
            </a:xfrm>
            <a:prstGeom prst="rect">
              <a:avLst/>
            </a:prstGeom>
          </p:spPr>
        </p:pic>
        <p:pic>
          <p:nvPicPr>
            <p:cNvPr id="17" name="Imagen 16">
              <a:extLst>
                <a:ext uri="{FF2B5EF4-FFF2-40B4-BE49-F238E27FC236}">
                  <a16:creationId xmlns:a16="http://schemas.microsoft.com/office/drawing/2014/main" id="{79128D5E-7041-4757-B9E1-AB885D4A9D71}"/>
                </a:ext>
              </a:extLst>
            </p:cNvPr>
            <p:cNvPicPr>
              <a:picLocks noChangeAspect="1"/>
            </p:cNvPicPr>
            <p:nvPr/>
          </p:nvPicPr>
          <p:blipFill rotWithShape="1">
            <a:blip r:embed="rId8"/>
            <a:srcRect l="20207" t="36258" r="62671" b="39066"/>
            <a:stretch/>
          </p:blipFill>
          <p:spPr>
            <a:xfrm>
              <a:off x="3482925" y="1376687"/>
              <a:ext cx="1485175" cy="1203959"/>
            </a:xfrm>
            <a:prstGeom prst="rect">
              <a:avLst/>
            </a:prstGeom>
          </p:spPr>
        </p:pic>
      </p:grpSp>
      <p:pic>
        <p:nvPicPr>
          <p:cNvPr id="18" name="Imagen 17">
            <a:extLst>
              <a:ext uri="{FF2B5EF4-FFF2-40B4-BE49-F238E27FC236}">
                <a16:creationId xmlns:a16="http://schemas.microsoft.com/office/drawing/2014/main" id="{CCE7981E-F959-43D1-A3B9-EFF12BCA51F8}"/>
              </a:ext>
            </a:extLst>
          </p:cNvPr>
          <p:cNvPicPr>
            <a:picLocks noChangeAspect="1"/>
          </p:cNvPicPr>
          <p:nvPr/>
        </p:nvPicPr>
        <p:blipFill rotWithShape="1">
          <a:blip r:embed="rId9"/>
          <a:srcRect l="20324" t="18908" r="19232" b="16058"/>
          <a:stretch/>
        </p:blipFill>
        <p:spPr>
          <a:xfrm>
            <a:off x="3917795" y="708745"/>
            <a:ext cx="5053590" cy="830997"/>
          </a:xfrm>
          <a:prstGeom prst="rect">
            <a:avLst/>
          </a:prstGeom>
        </p:spPr>
      </p:pic>
    </p:spTree>
    <p:extLst>
      <p:ext uri="{BB962C8B-B14F-4D97-AF65-F5344CB8AC3E}">
        <p14:creationId xmlns:p14="http://schemas.microsoft.com/office/powerpoint/2010/main" val="2180774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4791118" y="353239"/>
            <a:ext cx="3983873" cy="4278094"/>
          </a:xfrm>
          <a:prstGeom prst="rect">
            <a:avLst/>
          </a:prstGeom>
          <a:noFill/>
        </p:spPr>
        <p:txBody>
          <a:bodyPr wrap="square" rtlCol="0">
            <a:spAutoFit/>
          </a:bodyPr>
          <a:lstStyle/>
          <a:p>
            <a:r>
              <a:rPr lang="es-ES" sz="800" dirty="0">
                <a:latin typeface="Helvetica Light" panose="020B0403020202020204" pitchFamily="34" charset="0"/>
                <a:cs typeface="Courier New" panose="02070309020205020404" pitchFamily="49" charset="0"/>
              </a:rPr>
              <a:t>De la misma manera, </a:t>
            </a:r>
            <a:r>
              <a:rPr lang="es-ES" sz="800" b="1" dirty="0">
                <a:latin typeface="Helvetica Light" panose="020B0403020202020204" pitchFamily="34" charset="0"/>
                <a:cs typeface="Courier New" panose="02070309020205020404" pitchFamily="49" charset="0"/>
              </a:rPr>
              <a:t>será interesante recurrir a formatos de vídeo para poner cara a profesionales destacados del sector </a:t>
            </a:r>
            <a:r>
              <a:rPr lang="es-ES" sz="800" dirty="0">
                <a:latin typeface="Helvetica Light" panose="020B0403020202020204" pitchFamily="34" charset="0"/>
                <a:cs typeface="Courier New" panose="02070309020205020404" pitchFamily="49" charset="0"/>
              </a:rPr>
              <a:t>aprovechando su imagen para posicionarnos y generar notoriedad. En este sentido, </a:t>
            </a:r>
            <a:r>
              <a:rPr lang="es-ES" sz="800" b="1" dirty="0">
                <a:latin typeface="Helvetica Light" panose="020B0403020202020204" pitchFamily="34" charset="0"/>
                <a:cs typeface="Courier New" panose="02070309020205020404" pitchFamily="49" charset="0"/>
              </a:rPr>
              <a:t>los </a:t>
            </a:r>
            <a:r>
              <a:rPr lang="es-ES" sz="800" b="1" dirty="0" err="1">
                <a:latin typeface="Helvetica Light" panose="020B0403020202020204" pitchFamily="34" charset="0"/>
                <a:cs typeface="Courier New" panose="02070309020205020404" pitchFamily="49" charset="0"/>
              </a:rPr>
              <a:t>vodcasts</a:t>
            </a:r>
            <a:r>
              <a:rPr lang="es-ES" sz="800" b="1" dirty="0">
                <a:latin typeface="Helvetica Light" panose="020B0403020202020204" pitchFamily="34" charset="0"/>
                <a:cs typeface="Courier New" panose="02070309020205020404" pitchFamily="49" charset="0"/>
              </a:rPr>
              <a:t> </a:t>
            </a:r>
            <a:r>
              <a:rPr lang="es-ES" sz="800" dirty="0">
                <a:latin typeface="Helvetica Light" panose="020B0403020202020204" pitchFamily="34" charset="0"/>
                <a:cs typeface="Courier New" panose="02070309020205020404" pitchFamily="49" charset="0"/>
              </a:rPr>
              <a:t>(abreviación de la expresión video-podcast) </a:t>
            </a:r>
            <a:r>
              <a:rPr lang="es-ES" sz="800" b="1" dirty="0">
                <a:latin typeface="Helvetica Light" panose="020B0403020202020204" pitchFamily="34" charset="0"/>
                <a:cs typeface="Courier New" panose="02070309020205020404" pitchFamily="49" charset="0"/>
              </a:rPr>
              <a:t>empiezan a ganar terreno entre las preferencias de los usuarios. </a:t>
            </a:r>
          </a:p>
          <a:p>
            <a:endParaRPr lang="es-ES" sz="800" b="1"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Este tipo de formato ha alcanzado un pico relevante durante el confinamiento.</a:t>
            </a:r>
          </a:p>
          <a:p>
            <a:r>
              <a:rPr lang="es-ES" sz="800" dirty="0">
                <a:latin typeface="Helvetica Light" panose="020B0403020202020204" pitchFamily="34" charset="0"/>
                <a:cs typeface="Courier New" panose="02070309020205020404" pitchFamily="49" charset="0"/>
              </a:rPr>
              <a:t>Según una investigación llevada a cabo en abril pasado por la firma de información de medios ‘</a:t>
            </a:r>
            <a:r>
              <a:rPr lang="es-ES" sz="800" dirty="0" err="1">
                <a:latin typeface="Helvetica Light" panose="020B0403020202020204" pitchFamily="34" charset="0"/>
                <a:cs typeface="Courier New" panose="02070309020205020404" pitchFamily="49" charset="0"/>
              </a:rPr>
              <a:t>MIDiA</a:t>
            </a:r>
            <a:r>
              <a:rPr lang="es-ES" sz="800" dirty="0">
                <a:latin typeface="Helvetica Light" panose="020B0403020202020204" pitchFamily="34" charset="0"/>
                <a:cs typeface="Courier New" panose="02070309020205020404" pitchFamily="49" charset="0"/>
              </a:rPr>
              <a:t> </a:t>
            </a:r>
            <a:r>
              <a:rPr lang="es-ES" sz="800" dirty="0" err="1">
                <a:latin typeface="Helvetica Light" panose="020B0403020202020204" pitchFamily="34" charset="0"/>
                <a:cs typeface="Courier New" panose="02070309020205020404" pitchFamily="49" charset="0"/>
              </a:rPr>
              <a:t>Research</a:t>
            </a:r>
            <a:r>
              <a:rPr lang="es-ES" sz="800" dirty="0">
                <a:latin typeface="Helvetica Light" panose="020B0403020202020204" pitchFamily="34" charset="0"/>
                <a:cs typeface="Courier New" panose="02070309020205020404" pitchFamily="49" charset="0"/>
              </a:rPr>
              <a:t>’, el confinamiento puede haber alterado sutilmente los hábitos de consumo de los usuarios.</a:t>
            </a:r>
          </a:p>
          <a:p>
            <a:r>
              <a:rPr lang="es-ES" sz="800" dirty="0">
                <a:latin typeface="Helvetica Light" panose="020B0403020202020204" pitchFamily="34" charset="0"/>
                <a:cs typeface="Courier New" panose="02070309020205020404" pitchFamily="49" charset="0"/>
              </a:rPr>
              <a:t>El director gerente de la firma, Mark </a:t>
            </a:r>
            <a:r>
              <a:rPr lang="es-ES" sz="800" dirty="0" err="1">
                <a:latin typeface="Helvetica Light" panose="020B0403020202020204" pitchFamily="34" charset="0"/>
                <a:cs typeface="Courier New" panose="02070309020205020404" pitchFamily="49" charset="0"/>
              </a:rPr>
              <a:t>Mulligan</a:t>
            </a:r>
            <a:r>
              <a:rPr lang="es-ES" sz="800" dirty="0">
                <a:latin typeface="Helvetica Light" panose="020B0403020202020204" pitchFamily="34" charset="0"/>
                <a:cs typeface="Courier New" panose="02070309020205020404" pitchFamily="49" charset="0"/>
              </a:rPr>
              <a:t>, explicaba que </a:t>
            </a:r>
            <a:r>
              <a:rPr lang="es-ES" sz="800" b="1" dirty="0">
                <a:latin typeface="Helvetica Light" panose="020B0403020202020204" pitchFamily="34" charset="0"/>
                <a:cs typeface="Courier New" panose="02070309020205020404" pitchFamily="49" charset="0"/>
              </a:rPr>
              <a:t>la transmisión de audio ha disminuido en casi todos los sitios, </a:t>
            </a:r>
            <a:r>
              <a:rPr lang="es-ES" sz="800" dirty="0">
                <a:latin typeface="Helvetica Light" panose="020B0403020202020204" pitchFamily="34" charset="0"/>
                <a:cs typeface="Courier New" panose="02070309020205020404" pitchFamily="49" charset="0"/>
              </a:rPr>
              <a:t>especialmente en las regiones del mundo donde el COVID-19 había tenido más efectos.</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El estudio, sin embargo, desvela un </a:t>
            </a:r>
            <a:r>
              <a:rPr lang="es-ES" sz="800" b="1" dirty="0">
                <a:latin typeface="Helvetica Light" panose="020B0403020202020204" pitchFamily="34" charset="0"/>
                <a:cs typeface="Courier New" panose="02070309020205020404" pitchFamily="49" charset="0"/>
              </a:rPr>
              <a:t>fuerte aumento en las transmisiones de YouTube y </a:t>
            </a:r>
            <a:r>
              <a:rPr lang="es-ES" sz="800" b="1" dirty="0" err="1">
                <a:latin typeface="Helvetica Light" panose="020B0403020202020204" pitchFamily="34" charset="0"/>
                <a:cs typeface="Courier New" panose="02070309020205020404" pitchFamily="49" charset="0"/>
              </a:rPr>
              <a:t>Vevo</a:t>
            </a:r>
            <a:r>
              <a:rPr lang="es-ES" sz="800" dirty="0">
                <a:latin typeface="Helvetica Light" panose="020B0403020202020204" pitchFamily="34" charset="0"/>
                <a:cs typeface="Courier New" panose="02070309020205020404" pitchFamily="49" charset="0"/>
              </a:rPr>
              <a:t>, lo que indica que, cuando la gente está en casa, prefiere que los podcasts vayan acompañados de imagen. </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Cisco también avala esta línea, estimando que </a:t>
            </a:r>
            <a:r>
              <a:rPr lang="es-ES" sz="800" b="1" dirty="0">
                <a:latin typeface="Helvetica Light" panose="020B0403020202020204" pitchFamily="34" charset="0"/>
                <a:cs typeface="Courier New" panose="02070309020205020404" pitchFamily="49" charset="0"/>
              </a:rPr>
              <a:t>para el 2022 el 80 % del tráfico en internet será por vídeo.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Que la tendencia puede estar llegando para quedarse lo demuestra el hecho de que Spotify, </a:t>
            </a:r>
            <a:r>
              <a:rPr lang="es-ES" sz="800" dirty="0">
                <a:latin typeface="Helvetica Light" panose="020B0403020202020204" pitchFamily="34" charset="0"/>
                <a:cs typeface="Courier New" panose="02070309020205020404" pitchFamily="49" charset="0"/>
              </a:rPr>
              <a:t>que no hace tanto empezó a apostar por los podcasts, ante el notable incremento de consumo que se venía produciendo, </a:t>
            </a:r>
            <a:r>
              <a:rPr lang="es-ES" sz="800" b="1" dirty="0">
                <a:latin typeface="Helvetica Light" panose="020B0403020202020204" pitchFamily="34" charset="0"/>
                <a:cs typeface="Courier New" panose="02070309020205020404" pitchFamily="49" charset="0"/>
              </a:rPr>
              <a:t>esta probando podcasts de vídeo en su aplicación. Incluso ha creado ‘Anchor.fm.’, una plataforma gratuita en la que podrás crear podcasts y </a:t>
            </a:r>
            <a:r>
              <a:rPr lang="es-ES" sz="800" b="1" dirty="0" err="1">
                <a:latin typeface="Helvetica Light" panose="020B0403020202020204" pitchFamily="34" charset="0"/>
                <a:cs typeface="Courier New" panose="02070309020205020404" pitchFamily="49" charset="0"/>
              </a:rPr>
              <a:t>videocasts</a:t>
            </a:r>
            <a:r>
              <a:rPr lang="es-ES" sz="800" b="1" dirty="0">
                <a:latin typeface="Helvetica Light" panose="020B0403020202020204" pitchFamily="34" charset="0"/>
                <a:cs typeface="Courier New" panose="02070309020205020404" pitchFamily="49" charset="0"/>
              </a:rPr>
              <a:t> de una manera sencilla y muy intuitiva. </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De nuevo insistimos en la idea de que no son formatos sustitutivos. </a:t>
            </a:r>
            <a:r>
              <a:rPr lang="es-ES" sz="800" b="1" dirty="0">
                <a:latin typeface="Helvetica Light" panose="020B0403020202020204" pitchFamily="34" charset="0"/>
                <a:cs typeface="Courier New" panose="02070309020205020404" pitchFamily="49" charset="0"/>
              </a:rPr>
              <a:t>El vídeo será un componente adicional, no un reemplazo del audio. </a:t>
            </a:r>
            <a:r>
              <a:rPr lang="es-ES" sz="800" dirty="0">
                <a:latin typeface="Helvetica Light" panose="020B0403020202020204" pitchFamily="34" charset="0"/>
                <a:cs typeface="Courier New" panose="02070309020205020404" pitchFamily="49" charset="0"/>
              </a:rPr>
              <a:t>Lo que a efectos prácticos quiere decir que podremos transmitir el audio o descargar el podcast para escucharlo sin conexión, si es necesario.</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Por lo que será interesante valorar los </a:t>
            </a:r>
            <a:r>
              <a:rPr lang="es-ES" sz="800" b="1" dirty="0" err="1">
                <a:latin typeface="Helvetica Light" panose="020B0403020202020204" pitchFamily="34" charset="0"/>
                <a:cs typeface="Courier New" panose="02070309020205020404" pitchFamily="49" charset="0"/>
              </a:rPr>
              <a:t>vodcasts</a:t>
            </a:r>
            <a:r>
              <a:rPr lang="es-ES" sz="800" b="1" dirty="0">
                <a:latin typeface="Helvetica Light" panose="020B0403020202020204" pitchFamily="34" charset="0"/>
                <a:cs typeface="Courier New" panose="02070309020205020404" pitchFamily="49" charset="0"/>
              </a:rPr>
              <a:t> como formato que no requiere que estemos pegados completamente a la pantalla, pero sí que al mirarla nos permita sentir ese contacto social. </a:t>
            </a:r>
            <a:r>
              <a:rPr lang="es-ES" sz="800" dirty="0">
                <a:latin typeface="Helvetica Light" panose="020B0403020202020204" pitchFamily="34" charset="0"/>
                <a:cs typeface="Courier New" panose="02070309020205020404" pitchFamily="49" charset="0"/>
              </a:rPr>
              <a:t>Esta es quizás la mayor ventaja de este tipo de contenido.</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pic>
        <p:nvPicPr>
          <p:cNvPr id="5" name="Imagen 4">
            <a:extLst>
              <a:ext uri="{FF2B5EF4-FFF2-40B4-BE49-F238E27FC236}">
                <a16:creationId xmlns:a16="http://schemas.microsoft.com/office/drawing/2014/main" id="{1A7D1BFA-441B-A945-9451-F46F89C6AC60}"/>
              </a:ext>
            </a:extLst>
          </p:cNvPr>
          <p:cNvPicPr>
            <a:picLocks noChangeAspect="1"/>
          </p:cNvPicPr>
          <p:nvPr/>
        </p:nvPicPr>
        <p:blipFill>
          <a:blip r:embed="rId4"/>
          <a:stretch>
            <a:fillRect/>
          </a:stretch>
        </p:blipFill>
        <p:spPr>
          <a:xfrm>
            <a:off x="1194296" y="2524165"/>
            <a:ext cx="3400428" cy="2502378"/>
          </a:xfrm>
          <a:prstGeom prst="rect">
            <a:avLst/>
          </a:prstGeom>
        </p:spPr>
      </p:pic>
      <p:pic>
        <p:nvPicPr>
          <p:cNvPr id="3" name="Imagen 2">
            <a:extLst>
              <a:ext uri="{FF2B5EF4-FFF2-40B4-BE49-F238E27FC236}">
                <a16:creationId xmlns:a16="http://schemas.microsoft.com/office/drawing/2014/main" id="{F3D31AF4-74CA-4BE1-BDA4-4B48A8196BFE}"/>
              </a:ext>
            </a:extLst>
          </p:cNvPr>
          <p:cNvPicPr>
            <a:picLocks noChangeAspect="1"/>
          </p:cNvPicPr>
          <p:nvPr/>
        </p:nvPicPr>
        <p:blipFill rotWithShape="1">
          <a:blip r:embed="rId5"/>
          <a:srcRect l="9773" t="20875" r="30076" b="13805"/>
          <a:stretch/>
        </p:blipFill>
        <p:spPr>
          <a:xfrm>
            <a:off x="302008" y="142835"/>
            <a:ext cx="3529103" cy="2155687"/>
          </a:xfrm>
          <a:prstGeom prst="rect">
            <a:avLst/>
          </a:prstGeom>
        </p:spPr>
      </p:pic>
    </p:spTree>
    <p:extLst>
      <p:ext uri="{BB962C8B-B14F-4D97-AF65-F5344CB8AC3E}">
        <p14:creationId xmlns:p14="http://schemas.microsoft.com/office/powerpoint/2010/main" val="1199386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1157526"/>
            <a:ext cx="2541407" cy="2369880"/>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CLICKBAIT DE VALOR AÑADIDO.</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Es importante valernos de reclamos o ‘ganchos’ visuales para llamar la atención sobre nuestro contenido. </a:t>
            </a:r>
          </a:p>
          <a:p>
            <a:r>
              <a:rPr lang="es-ES" sz="800" dirty="0">
                <a:latin typeface="Helvetica Light" panose="020B0403020202020204" pitchFamily="34" charset="0"/>
                <a:cs typeface="Courier New" panose="02070309020205020404" pitchFamily="49" charset="0"/>
              </a:rPr>
              <a:t>Por ejemplo, si al hablar de sostenibilidad lo ilustramos con una foto estática de una hoja, no estaremos ofreciendo un detonante de valor añadido para conseguir que la gente haga ‘</a:t>
            </a:r>
            <a:r>
              <a:rPr lang="es-ES" sz="800" dirty="0" err="1">
                <a:latin typeface="Helvetica Light" panose="020B0403020202020204" pitchFamily="34" charset="0"/>
                <a:cs typeface="Courier New" panose="02070309020205020404" pitchFamily="49" charset="0"/>
              </a:rPr>
              <a:t>click</a:t>
            </a:r>
            <a:r>
              <a:rPr lang="es-ES" sz="800" dirty="0">
                <a:latin typeface="Helvetica Light" panose="020B0403020202020204" pitchFamily="34" charset="0"/>
                <a:cs typeface="Courier New" panose="02070309020205020404" pitchFamily="49" charset="0"/>
              </a:rPr>
              <a:t>’ sobre ella. </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Crear recursos visuales atractivos nos ayudará a incrementar la audiencia de nuestros podcasts. </a:t>
            </a:r>
            <a:r>
              <a:rPr lang="es-ES" sz="800" dirty="0">
                <a:latin typeface="Helvetica Light" panose="020B0403020202020204" pitchFamily="34" charset="0"/>
                <a:cs typeface="Courier New" panose="02070309020205020404" pitchFamily="49" charset="0"/>
              </a:rPr>
              <a:t>Para ello es necesario </a:t>
            </a:r>
            <a:r>
              <a:rPr lang="es-ES" sz="800" b="1" dirty="0">
                <a:latin typeface="Helvetica Light" panose="020B0403020202020204" pitchFamily="34" charset="0"/>
                <a:cs typeface="Courier New" panose="02070309020205020404" pitchFamily="49" charset="0"/>
              </a:rPr>
              <a:t>mejorar la portada de nuestros episodios o hacer un diseño especial para cada uno de ellos.</a:t>
            </a:r>
            <a:r>
              <a:rPr lang="es-ES" sz="800" dirty="0">
                <a:latin typeface="Helvetica Light" panose="020B0403020202020204" pitchFamily="34" charset="0"/>
                <a:cs typeface="Courier New" panose="02070309020205020404" pitchFamily="49" charset="0"/>
              </a:rPr>
              <a:t> Para conseguirlo podemos valernos de herramientas como </a:t>
            </a:r>
            <a:r>
              <a:rPr lang="es-ES" sz="800" dirty="0" err="1">
                <a:latin typeface="Helvetica Light" panose="020B0403020202020204" pitchFamily="34" charset="0"/>
                <a:cs typeface="Courier New" panose="02070309020205020404" pitchFamily="49" charset="0"/>
              </a:rPr>
              <a:t>Headliner</a:t>
            </a:r>
            <a:r>
              <a:rPr lang="es-ES" sz="800" dirty="0">
                <a:latin typeface="Helvetica Light" panose="020B0403020202020204" pitchFamily="34" charset="0"/>
                <a:cs typeface="Courier New" panose="02070309020205020404" pitchFamily="49" charset="0"/>
              </a:rPr>
              <a:t> y </a:t>
            </a:r>
            <a:r>
              <a:rPr lang="es-ES" sz="800" dirty="0" err="1">
                <a:latin typeface="Helvetica Light" panose="020B0403020202020204" pitchFamily="34" charset="0"/>
                <a:cs typeface="Courier New" panose="02070309020205020404" pitchFamily="49" charset="0"/>
              </a:rPr>
              <a:t>Canva</a:t>
            </a:r>
            <a:r>
              <a:rPr lang="es-ES" sz="800" dirty="0">
                <a:latin typeface="Helvetica Light" panose="020B0403020202020204" pitchFamily="34" charset="0"/>
                <a:cs typeface="Courier New" panose="02070309020205020404" pitchFamily="49" charset="0"/>
              </a:rPr>
              <a:t>  que empiezan a tener sus propios </a:t>
            </a:r>
            <a:r>
              <a:rPr lang="es-ES" sz="800" dirty="0" err="1">
                <a:latin typeface="Helvetica Light" panose="020B0403020202020204" pitchFamily="34" charset="0"/>
                <a:cs typeface="Courier New" panose="02070309020205020404" pitchFamily="49" charset="0"/>
              </a:rPr>
              <a:t>templates</a:t>
            </a:r>
            <a:r>
              <a:rPr lang="es-ES" sz="800" dirty="0">
                <a:latin typeface="Helvetica Light" panose="020B0403020202020204" pitchFamily="34" charset="0"/>
                <a:cs typeface="Courier New" panose="02070309020205020404" pitchFamily="49" charset="0"/>
              </a:rPr>
              <a:t> donde además de imágenes estáticas podemos crear vídeos. </a:t>
            </a: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1004398"/>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2</a:t>
            </a:r>
            <a:r>
              <a:rPr lang="es-ES" sz="4800" b="1" dirty="0">
                <a:latin typeface="Helvetica" panose="020B0604020202020204" pitchFamily="34" charset="0"/>
                <a:cs typeface="Helvetica" panose="020B0604020202020204" pitchFamily="34" charset="0"/>
              </a:rPr>
              <a:t>I</a:t>
            </a:r>
          </a:p>
        </p:txBody>
      </p:sp>
      <p:pic>
        <p:nvPicPr>
          <p:cNvPr id="6" name="Imagen 5">
            <a:extLst>
              <a:ext uri="{FF2B5EF4-FFF2-40B4-BE49-F238E27FC236}">
                <a16:creationId xmlns:a16="http://schemas.microsoft.com/office/drawing/2014/main" id="{4DE78A9E-23DE-4BBC-BBE5-F967236E6A14}"/>
              </a:ext>
            </a:extLst>
          </p:cNvPr>
          <p:cNvPicPr>
            <a:picLocks noChangeAspect="1"/>
          </p:cNvPicPr>
          <p:nvPr/>
        </p:nvPicPr>
        <p:blipFill>
          <a:blip r:embed="rId4"/>
          <a:stretch>
            <a:fillRect/>
          </a:stretch>
        </p:blipFill>
        <p:spPr>
          <a:xfrm>
            <a:off x="4375443" y="273070"/>
            <a:ext cx="4465630" cy="2409631"/>
          </a:xfrm>
          <a:prstGeom prst="rect">
            <a:avLst/>
          </a:prstGeom>
        </p:spPr>
      </p:pic>
      <p:pic>
        <p:nvPicPr>
          <p:cNvPr id="7" name="Imagen 6">
            <a:extLst>
              <a:ext uri="{FF2B5EF4-FFF2-40B4-BE49-F238E27FC236}">
                <a16:creationId xmlns:a16="http://schemas.microsoft.com/office/drawing/2014/main" id="{048857E9-AC62-4F68-9C50-7EB9BEFC5B12}"/>
              </a:ext>
            </a:extLst>
          </p:cNvPr>
          <p:cNvPicPr>
            <a:picLocks noChangeAspect="1"/>
          </p:cNvPicPr>
          <p:nvPr/>
        </p:nvPicPr>
        <p:blipFill>
          <a:blip r:embed="rId5"/>
          <a:stretch>
            <a:fillRect/>
          </a:stretch>
        </p:blipFill>
        <p:spPr>
          <a:xfrm>
            <a:off x="4375443" y="2682701"/>
            <a:ext cx="4465630" cy="1842364"/>
          </a:xfrm>
          <a:prstGeom prst="rect">
            <a:avLst/>
          </a:prstGeom>
        </p:spPr>
      </p:pic>
      <p:sp>
        <p:nvSpPr>
          <p:cNvPr id="9" name="Rectángulo 8">
            <a:extLst>
              <a:ext uri="{FF2B5EF4-FFF2-40B4-BE49-F238E27FC236}">
                <a16:creationId xmlns:a16="http://schemas.microsoft.com/office/drawing/2014/main" id="{3B327E4C-EBAD-4DFA-B98B-ACC8758F3B2E}"/>
              </a:ext>
            </a:extLst>
          </p:cNvPr>
          <p:cNvSpPr/>
          <p:nvPr/>
        </p:nvSpPr>
        <p:spPr>
          <a:xfrm>
            <a:off x="5810989" y="4567218"/>
            <a:ext cx="1511952" cy="230832"/>
          </a:xfrm>
          <a:prstGeom prst="rect">
            <a:avLst/>
          </a:prstGeom>
        </p:spPr>
        <p:txBody>
          <a:bodyPr wrap="none">
            <a:spAutoFit/>
          </a:bodyPr>
          <a:lstStyle/>
          <a:p>
            <a:r>
              <a:rPr lang="es-ES" sz="900" dirty="0">
                <a:latin typeface="Helvetica" pitchFamily="2" charset="0"/>
                <a:hlinkClick r:id="rId6"/>
              </a:rPr>
              <a:t>https://www.headliner.app</a:t>
            </a:r>
            <a:endParaRPr lang="es-ES" sz="900" dirty="0">
              <a:latin typeface="Helvetica" pitchFamily="2" charset="0"/>
            </a:endParaRPr>
          </a:p>
        </p:txBody>
      </p:sp>
    </p:spTree>
    <p:extLst>
      <p:ext uri="{BB962C8B-B14F-4D97-AF65-F5344CB8AC3E}">
        <p14:creationId xmlns:p14="http://schemas.microsoft.com/office/powerpoint/2010/main" val="1823911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911B0BCF-A935-46A8-A165-CE139F53D418}"/>
              </a:ext>
            </a:extLst>
          </p:cNvPr>
          <p:cNvSpPr txBox="1"/>
          <p:nvPr/>
        </p:nvSpPr>
        <p:spPr>
          <a:xfrm>
            <a:off x="1102338" y="602803"/>
            <a:ext cx="3900983" cy="4339650"/>
          </a:xfrm>
          <a:prstGeom prst="rect">
            <a:avLst/>
          </a:prstGeom>
          <a:noFill/>
        </p:spPr>
        <p:txBody>
          <a:bodyPr wrap="square" rtlCol="0">
            <a:spAutoFit/>
          </a:bodyPr>
          <a:lstStyle/>
          <a:p>
            <a:r>
              <a:rPr lang="es-ES" sz="1200" b="1" dirty="0">
                <a:latin typeface="Helvetica Light" panose="020B0403020202020204" pitchFamily="34" charset="0"/>
                <a:cs typeface="Courier New" panose="02070309020205020404" pitchFamily="49" charset="0"/>
              </a:rPr>
              <a:t>PODCAST COMO HERRAMIENTA DE BRANDING.</a:t>
            </a:r>
          </a:p>
          <a:p>
            <a:endParaRPr lang="es-ES" sz="800" dirty="0">
              <a:latin typeface="Helvetica Light" panose="020B0403020202020204" pitchFamily="34" charset="0"/>
              <a:cs typeface="Courier New" panose="02070309020205020404" pitchFamily="49" charset="0"/>
            </a:endParaRPr>
          </a:p>
          <a:p>
            <a:r>
              <a:rPr lang="es-ES" sz="800" b="1" dirty="0">
                <a:latin typeface="Helvetica Light" panose="020B0403020202020204" pitchFamily="34" charset="0"/>
                <a:cs typeface="Courier New" panose="02070309020205020404" pitchFamily="49" charset="0"/>
              </a:rPr>
              <a:t>Los podcasts deben pertenecer a una estrategia de contenido más amplia, por lo que deben guardar coherencia con los demás formatos e intereses de comunicación de la compañía</a:t>
            </a:r>
            <a:r>
              <a:rPr lang="es-ES" sz="800" dirty="0">
                <a:latin typeface="Helvetica Light" panose="020B0403020202020204" pitchFamily="34" charset="0"/>
                <a:cs typeface="Courier New" panose="02070309020205020404" pitchFamily="49" charset="0"/>
              </a:rPr>
              <a:t>. En este sentido, aunque los podcasts son un formato de audio, tenemos que tener en cuenta que el acceso hasta ellos pasa por una navegación web cuyo protagonista es la imagen, por lo que hay que garantizar que esta imagen además de ser atractiva tenga presencia de marca (símbolos, tono, colores corporativos…) </a:t>
            </a:r>
          </a:p>
          <a:p>
            <a:r>
              <a:rPr lang="es-ES" sz="800" b="1" dirty="0">
                <a:latin typeface="Helvetica Light" panose="020B0403020202020204" pitchFamily="34" charset="0"/>
                <a:cs typeface="Courier New" panose="02070309020205020404" pitchFamily="49" charset="0"/>
              </a:rPr>
              <a:t>No olvidemos que la credibilidad está en la coherencia. </a:t>
            </a:r>
          </a:p>
          <a:p>
            <a:endParaRPr lang="es-ES" sz="800" dirty="0">
              <a:latin typeface="Helvetica Light" panose="020B0403020202020204" pitchFamily="34" charset="0"/>
              <a:cs typeface="Courier New" panose="02070309020205020404" pitchFamily="49" charset="0"/>
            </a:endParaRPr>
          </a:p>
          <a:p>
            <a:r>
              <a:rPr lang="es-ES" sz="800" dirty="0">
                <a:latin typeface="Helvetica Light" panose="020B0403020202020204" pitchFamily="34" charset="0"/>
                <a:cs typeface="Courier New" panose="02070309020205020404" pitchFamily="49" charset="0"/>
              </a:rPr>
              <a:t>Para ello hay que trabajar en:</a:t>
            </a:r>
          </a:p>
          <a:p>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Diseñar un plan a largo plazo. </a:t>
            </a:r>
            <a:r>
              <a:rPr lang="es-ES" sz="700" dirty="0">
                <a:latin typeface="Helvetica Light" panose="020B0403020202020204" pitchFamily="34" charset="0"/>
                <a:cs typeface="Courier New" panose="02070309020205020404" pitchFamily="49" charset="0"/>
              </a:rPr>
              <a:t>Cada podcast debe tener sentido por sí mismo, pero siempre teniendo en cuenta que estamos hablando de una emisión periódica. Por tanto, como mínimo deberíamos tener claro el plan para nuestra primera temporada.</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Capitalizar un día. </a:t>
            </a:r>
            <a:r>
              <a:rPr lang="es-ES" sz="700" dirty="0">
                <a:latin typeface="Helvetica Light" panose="020B0403020202020204" pitchFamily="34" charset="0"/>
                <a:cs typeface="Courier New" panose="02070309020205020404" pitchFamily="49" charset="0"/>
              </a:rPr>
              <a:t>A la hora de crear marca la constancia es una gran virtud. Si realizamos 2 podcasts a lo largo de 3 meses y publicamos estos sin ningún criterio en el calendario, simplemente serán piezas independientes de contenido que no nos ayudarán a construir marca. Fijar un día a la semana ‘Las noticias financieras de los martes’, nos ayudará a tener presencia, relevancia y ser recordados.  </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Escaleta de guion definida. </a:t>
            </a:r>
            <a:r>
              <a:rPr lang="es-ES" sz="700" dirty="0">
                <a:latin typeface="Helvetica Light" panose="020B0403020202020204" pitchFamily="34" charset="0"/>
                <a:cs typeface="Courier New" panose="02070309020205020404" pitchFamily="49" charset="0"/>
              </a:rPr>
              <a:t>Es importante trabajar en una estructura tipo para cada formato (entrevista, coloquio…) y respetarla. Generalmente los podcasts cuentan con invitados o personajes recurrentes que poco a poco van dando forma a una cultura de marca.</a:t>
            </a:r>
          </a:p>
          <a:p>
            <a:pPr marL="171450" indent="-171450">
              <a:buClr>
                <a:schemeClr val="accent1">
                  <a:lumMod val="75000"/>
                </a:schemeClr>
              </a:buClr>
              <a:buFont typeface="Wingdings" panose="05000000000000000000" pitchFamily="2" charset="2"/>
              <a:buChar char="§"/>
            </a:pPr>
            <a:endParaRPr lang="es-ES" sz="700"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Desarrollar una identidad de marca visual. </a:t>
            </a:r>
            <a:r>
              <a:rPr lang="es-ES" sz="700" dirty="0">
                <a:latin typeface="Helvetica Light" panose="020B0403020202020204" pitchFamily="34" charset="0"/>
                <a:cs typeface="Courier New" panose="02070309020205020404" pitchFamily="49" charset="0"/>
              </a:rPr>
              <a:t>Para dejar la mayor pregnancia de nuestro podcast en la mente de los oyentes, es esencial crear un imagotipo o un </a:t>
            </a:r>
            <a:r>
              <a:rPr lang="es-ES" sz="700" dirty="0" err="1">
                <a:latin typeface="Helvetica Light" panose="020B0403020202020204" pitchFamily="34" charset="0"/>
                <a:cs typeface="Courier New" panose="02070309020205020404" pitchFamily="49" charset="0"/>
              </a:rPr>
              <a:t>claim</a:t>
            </a:r>
            <a:r>
              <a:rPr lang="es-ES" sz="700" dirty="0">
                <a:latin typeface="Helvetica Light" panose="020B0403020202020204" pitchFamily="34" charset="0"/>
                <a:cs typeface="Courier New" panose="02070309020205020404" pitchFamily="49" charset="0"/>
              </a:rPr>
              <a:t> ad hoc para nuestro podcast. Estos deberán estar alineados con  los recursos creativos de la marca, lo que no significa que no haya espacio para la imaginación.</a:t>
            </a:r>
          </a:p>
          <a:p>
            <a:pPr marL="171450" indent="-171450">
              <a:buClr>
                <a:schemeClr val="accent1">
                  <a:lumMod val="75000"/>
                </a:schemeClr>
              </a:buClr>
              <a:buFont typeface="Wingdings" panose="05000000000000000000" pitchFamily="2" charset="2"/>
              <a:buChar char="§"/>
            </a:pPr>
            <a:endParaRPr lang="es-ES" sz="700" b="1" dirty="0">
              <a:latin typeface="Helvetica Light" panose="020B0403020202020204" pitchFamily="34" charset="0"/>
              <a:cs typeface="Courier New" panose="02070309020205020404" pitchFamily="49" charset="0"/>
            </a:endParaRPr>
          </a:p>
          <a:p>
            <a:pPr marL="171450" indent="-171450">
              <a:buClr>
                <a:schemeClr val="accent1">
                  <a:lumMod val="75000"/>
                </a:schemeClr>
              </a:buClr>
              <a:buFont typeface="Wingdings" panose="05000000000000000000" pitchFamily="2" charset="2"/>
              <a:buChar char="§"/>
            </a:pPr>
            <a:r>
              <a:rPr lang="es-ES" sz="700" b="1" dirty="0">
                <a:latin typeface="Helvetica Light" panose="020B0403020202020204" pitchFamily="34" charset="0"/>
                <a:cs typeface="Courier New" panose="02070309020205020404" pitchFamily="49" charset="0"/>
              </a:rPr>
              <a:t>Desarrollar una identidad sonora o audio branding. </a:t>
            </a:r>
            <a:r>
              <a:rPr lang="es-ES" sz="700" dirty="0">
                <a:latin typeface="Helvetica Light" panose="020B0403020202020204" pitchFamily="34" charset="0"/>
                <a:cs typeface="Courier New" panose="02070309020205020404" pitchFamily="49" charset="0"/>
              </a:rPr>
              <a:t>El sonido será fundamental a la hora de hablar de identidad corporativa de un podcast. Crear piezas específicas que nos sirvan para cortinillas, </a:t>
            </a:r>
            <a:r>
              <a:rPr lang="es-ES" sz="700" dirty="0" err="1">
                <a:latin typeface="Helvetica Light" panose="020B0403020202020204" pitchFamily="34" charset="0"/>
                <a:cs typeface="Courier New" panose="02070309020205020404" pitchFamily="49" charset="0"/>
              </a:rPr>
              <a:t>teaser</a:t>
            </a:r>
            <a:r>
              <a:rPr lang="es-ES" sz="700" dirty="0">
                <a:latin typeface="Helvetica Light" panose="020B0403020202020204" pitchFamily="34" charset="0"/>
                <a:cs typeface="Courier New" panose="02070309020205020404" pitchFamily="49" charset="0"/>
              </a:rPr>
              <a:t>, separatas de sección… nos ayudará a crear puntos de conexión memorables con nuestra audiencia. </a:t>
            </a:r>
          </a:p>
          <a:p>
            <a:endParaRPr lang="es-ES" sz="800" dirty="0">
              <a:latin typeface="Helvetica Light" panose="020B0403020202020204" pitchFamily="34" charset="0"/>
              <a:cs typeface="Courier New" panose="02070309020205020404" pitchFamily="49" charset="0"/>
            </a:endParaRPr>
          </a:p>
        </p:txBody>
      </p:sp>
      <p:pic>
        <p:nvPicPr>
          <p:cNvPr id="13" name="Imagen 12">
            <a:extLst>
              <a:ext uri="{FF2B5EF4-FFF2-40B4-BE49-F238E27FC236}">
                <a16:creationId xmlns:a16="http://schemas.microsoft.com/office/drawing/2014/main" id="{259C6891-000C-FB40-85C6-E8445C96D1A9}"/>
              </a:ext>
            </a:extLst>
          </p:cNvPr>
          <p:cNvPicPr>
            <a:picLocks noChangeAspect="1"/>
          </p:cNvPicPr>
          <p:nvPr/>
        </p:nvPicPr>
        <p:blipFill>
          <a:blip r:embed="rId3">
            <a:duotone>
              <a:schemeClr val="bg2">
                <a:shade val="45000"/>
                <a:satMod val="135000"/>
              </a:schemeClr>
              <a:prstClr val="white"/>
            </a:duotone>
          </a:blip>
          <a:stretch>
            <a:fillRect/>
          </a:stretch>
        </p:blipFill>
        <p:spPr>
          <a:xfrm>
            <a:off x="8578598" y="4834914"/>
            <a:ext cx="392787" cy="165751"/>
          </a:xfrm>
          <a:prstGeom prst="rect">
            <a:avLst/>
          </a:prstGeom>
        </p:spPr>
      </p:pic>
      <p:sp>
        <p:nvSpPr>
          <p:cNvPr id="2" name="CuadroTexto 1">
            <a:extLst>
              <a:ext uri="{FF2B5EF4-FFF2-40B4-BE49-F238E27FC236}">
                <a16:creationId xmlns:a16="http://schemas.microsoft.com/office/drawing/2014/main" id="{EADAA9C9-E078-4623-A2CC-0519654FFAAB}"/>
              </a:ext>
            </a:extLst>
          </p:cNvPr>
          <p:cNvSpPr txBox="1"/>
          <p:nvPr/>
        </p:nvSpPr>
        <p:spPr>
          <a:xfrm>
            <a:off x="302927" y="457109"/>
            <a:ext cx="727200" cy="830997"/>
          </a:xfrm>
          <a:prstGeom prst="rect">
            <a:avLst/>
          </a:prstGeom>
          <a:noFill/>
        </p:spPr>
        <p:txBody>
          <a:bodyPr wrap="square" rtlCol="0">
            <a:spAutoFit/>
          </a:bodyPr>
          <a:lstStyle/>
          <a:p>
            <a:r>
              <a:rPr lang="es-ES" sz="4800" b="1" dirty="0">
                <a:solidFill>
                  <a:srgbClr val="004481"/>
                </a:solidFill>
                <a:latin typeface="Helvetica" panose="020B0604020202020204" pitchFamily="34" charset="0"/>
                <a:cs typeface="Helvetica" panose="020B0604020202020204" pitchFamily="34" charset="0"/>
              </a:rPr>
              <a:t>3</a:t>
            </a:r>
            <a:r>
              <a:rPr lang="es-ES" sz="4800" b="1" dirty="0">
                <a:latin typeface="Helvetica" panose="020B0604020202020204" pitchFamily="34" charset="0"/>
                <a:cs typeface="Helvetica" panose="020B0604020202020204" pitchFamily="34" charset="0"/>
              </a:rPr>
              <a:t>I</a:t>
            </a:r>
          </a:p>
        </p:txBody>
      </p:sp>
      <p:pic>
        <p:nvPicPr>
          <p:cNvPr id="4" name="Imagen 3">
            <a:extLst>
              <a:ext uri="{FF2B5EF4-FFF2-40B4-BE49-F238E27FC236}">
                <a16:creationId xmlns:a16="http://schemas.microsoft.com/office/drawing/2014/main" id="{44890587-6AAF-44FF-83A0-F64AF1355AA0}"/>
              </a:ext>
            </a:extLst>
          </p:cNvPr>
          <p:cNvPicPr>
            <a:picLocks noChangeAspect="1"/>
          </p:cNvPicPr>
          <p:nvPr/>
        </p:nvPicPr>
        <p:blipFill rotWithShape="1">
          <a:blip r:embed="rId4"/>
          <a:srcRect l="21464" t="30786" r="23333" b="4318"/>
          <a:stretch/>
        </p:blipFill>
        <p:spPr>
          <a:xfrm>
            <a:off x="5270809" y="214077"/>
            <a:ext cx="3494048" cy="2310498"/>
          </a:xfrm>
          <a:prstGeom prst="rect">
            <a:avLst/>
          </a:prstGeom>
        </p:spPr>
      </p:pic>
      <p:pic>
        <p:nvPicPr>
          <p:cNvPr id="6" name="Imagen 5">
            <a:extLst>
              <a:ext uri="{FF2B5EF4-FFF2-40B4-BE49-F238E27FC236}">
                <a16:creationId xmlns:a16="http://schemas.microsoft.com/office/drawing/2014/main" id="{2643B282-8F92-42B2-96CD-EFB9B7F4DA7F}"/>
              </a:ext>
            </a:extLst>
          </p:cNvPr>
          <p:cNvPicPr>
            <a:picLocks noChangeAspect="1"/>
          </p:cNvPicPr>
          <p:nvPr/>
        </p:nvPicPr>
        <p:blipFill rotWithShape="1">
          <a:blip r:embed="rId5"/>
          <a:srcRect l="22114" t="22114" r="24635" b="16315"/>
          <a:stretch/>
        </p:blipFill>
        <p:spPr>
          <a:xfrm>
            <a:off x="5270809" y="2546877"/>
            <a:ext cx="3494048" cy="2272465"/>
          </a:xfrm>
          <a:prstGeom prst="rect">
            <a:avLst/>
          </a:prstGeom>
        </p:spPr>
      </p:pic>
    </p:spTree>
    <p:extLst>
      <p:ext uri="{BB962C8B-B14F-4D97-AF65-F5344CB8AC3E}">
        <p14:creationId xmlns:p14="http://schemas.microsoft.com/office/powerpoint/2010/main" val="233461648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729</TotalTime>
  <Words>4035</Words>
  <Application>Microsoft Macintosh PowerPoint</Application>
  <PresentationFormat>Presentación en pantalla (16:9)</PresentationFormat>
  <Paragraphs>221</Paragraphs>
  <Slides>19</Slides>
  <Notes>19</Notes>
  <HiddenSlides>0</HiddenSlides>
  <MMClips>2</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Arial</vt:lpstr>
      <vt:lpstr>Baskerville</vt:lpstr>
      <vt:lpstr>Calibri</vt:lpstr>
      <vt:lpstr>Calibri Light</vt:lpstr>
      <vt:lpstr>Courier New</vt:lpstr>
      <vt:lpstr>Helvetica</vt:lpstr>
      <vt:lpstr>Helvetica Light</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88</cp:revision>
  <dcterms:created xsi:type="dcterms:W3CDTF">2021-04-13T12:35:34Z</dcterms:created>
  <dcterms:modified xsi:type="dcterms:W3CDTF">2021-04-21T09:27:01Z</dcterms:modified>
</cp:coreProperties>
</file>